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0.svg" ContentType="image/svg+xml"/>
  <Override PartName="/ppt/media/image20.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4"/>
  </p:notesMasterIdLst>
  <p:sldIdLst>
    <p:sldId id="257" r:id="rId3"/>
    <p:sldId id="258" r:id="rId5"/>
    <p:sldId id="259" r:id="rId6"/>
    <p:sldId id="260" r:id="rId7"/>
    <p:sldId id="267" r:id="rId8"/>
    <p:sldId id="261" r:id="rId9"/>
    <p:sldId id="268" r:id="rId10"/>
    <p:sldId id="262" r:id="rId11"/>
    <p:sldId id="280" r:id="rId12"/>
    <p:sldId id="281" r:id="rId13"/>
    <p:sldId id="283" r:id="rId14"/>
    <p:sldId id="279" r:id="rId15"/>
    <p:sldId id="270" r:id="rId16"/>
    <p:sldId id="282" r:id="rId17"/>
    <p:sldId id="272" r:id="rId18"/>
    <p:sldId id="263" r:id="rId19"/>
    <p:sldId id="264" r:id="rId20"/>
    <p:sldId id="265" r:id="rId21"/>
    <p:sldId id="274" r:id="rId22"/>
    <p:sldId id="284" r:id="rId23"/>
    <p:sldId id="266" r:id="rId24"/>
  </p:sldIdLst>
  <p:sldSz cx="9144000" cy="5143500" type="screen16x9"/>
  <p:notesSz cx="6858000" cy="9144000"/>
  <p:custDataLst>
    <p:tags r:id="rId28"/>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defaultTextStyle>
  <p:extLst>
    <p:ext uri="{EFAFB233-063F-42B5-8137-9DF3F51BA10A}">
      <p15:sldGuideLst xmlns:p15="http://schemas.microsoft.com/office/powerpoint/2012/main">
        <p15:guide id="1" orient="horz" pos="1701"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27" d="100"/>
          <a:sy n="127" d="100"/>
        </p:scale>
        <p:origin x="45" y="138"/>
      </p:cViewPr>
      <p:guideLst>
        <p:guide orient="horz" pos="1701"/>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gs" Target="tags/tag1.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panose="020B0604020202090204"/>
              <a:buChar char="●"/>
              <a:defRPr sz="11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L="914400" marR="0" lvl="1" indent="-298450" algn="l" rtl="0">
              <a:lnSpc>
                <a:spcPct val="100000"/>
              </a:lnSpc>
              <a:spcBef>
                <a:spcPts val="0"/>
              </a:spcBef>
              <a:spcAft>
                <a:spcPts val="0"/>
              </a:spcAft>
              <a:buClr>
                <a:srgbClr val="000000"/>
              </a:buClr>
              <a:buSzPts val="1100"/>
              <a:buFont typeface="Arial" panose="020B0604020202090204"/>
              <a:buChar char="○"/>
              <a:defRPr sz="11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L="1371600" marR="0" lvl="2" indent="-298450" algn="l" rtl="0">
              <a:lnSpc>
                <a:spcPct val="100000"/>
              </a:lnSpc>
              <a:spcBef>
                <a:spcPts val="0"/>
              </a:spcBef>
              <a:spcAft>
                <a:spcPts val="0"/>
              </a:spcAft>
              <a:buClr>
                <a:srgbClr val="000000"/>
              </a:buClr>
              <a:buSzPts val="1100"/>
              <a:buFont typeface="Arial" panose="020B0604020202090204"/>
              <a:buChar char="■"/>
              <a:defRPr sz="11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L="1828800" marR="0" lvl="3" indent="-298450" algn="l" rtl="0">
              <a:lnSpc>
                <a:spcPct val="100000"/>
              </a:lnSpc>
              <a:spcBef>
                <a:spcPts val="0"/>
              </a:spcBef>
              <a:spcAft>
                <a:spcPts val="0"/>
              </a:spcAft>
              <a:buClr>
                <a:srgbClr val="000000"/>
              </a:buClr>
              <a:buSzPts val="1100"/>
              <a:buFont typeface="Arial" panose="020B0604020202090204"/>
              <a:buChar char="●"/>
              <a:defRPr sz="11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L="2286000" marR="0" lvl="4" indent="-298450" algn="l" rtl="0">
              <a:lnSpc>
                <a:spcPct val="100000"/>
              </a:lnSpc>
              <a:spcBef>
                <a:spcPts val="0"/>
              </a:spcBef>
              <a:spcAft>
                <a:spcPts val="0"/>
              </a:spcAft>
              <a:buClr>
                <a:srgbClr val="000000"/>
              </a:buClr>
              <a:buSzPts val="1100"/>
              <a:buFont typeface="Arial" panose="020B0604020202090204"/>
              <a:buChar char="○"/>
              <a:defRPr sz="11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L="2743200" marR="0" lvl="5" indent="-298450" algn="l" rtl="0">
              <a:lnSpc>
                <a:spcPct val="100000"/>
              </a:lnSpc>
              <a:spcBef>
                <a:spcPts val="0"/>
              </a:spcBef>
              <a:spcAft>
                <a:spcPts val="0"/>
              </a:spcAft>
              <a:buClr>
                <a:srgbClr val="000000"/>
              </a:buClr>
              <a:buSzPts val="1100"/>
              <a:buFont typeface="Arial" panose="020B0604020202090204"/>
              <a:buChar char="■"/>
              <a:defRPr sz="11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L="3200400" marR="0" lvl="6" indent="-298450" algn="l" rtl="0">
              <a:lnSpc>
                <a:spcPct val="100000"/>
              </a:lnSpc>
              <a:spcBef>
                <a:spcPts val="0"/>
              </a:spcBef>
              <a:spcAft>
                <a:spcPts val="0"/>
              </a:spcAft>
              <a:buClr>
                <a:srgbClr val="000000"/>
              </a:buClr>
              <a:buSzPts val="1100"/>
              <a:buFont typeface="Arial" panose="020B0604020202090204"/>
              <a:buChar char="●"/>
              <a:defRPr sz="11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L="3657600" marR="0" lvl="7" indent="-298450" algn="l" rtl="0">
              <a:lnSpc>
                <a:spcPct val="100000"/>
              </a:lnSpc>
              <a:spcBef>
                <a:spcPts val="0"/>
              </a:spcBef>
              <a:spcAft>
                <a:spcPts val="0"/>
              </a:spcAft>
              <a:buClr>
                <a:srgbClr val="000000"/>
              </a:buClr>
              <a:buSzPts val="1100"/>
              <a:buFont typeface="Arial" panose="020B0604020202090204"/>
              <a:buChar char="○"/>
              <a:defRPr sz="11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L="4114800" marR="0" lvl="8" indent="-298450" algn="l" rtl="0">
              <a:lnSpc>
                <a:spcPct val="100000"/>
              </a:lnSpc>
              <a:spcBef>
                <a:spcPts val="0"/>
              </a:spcBef>
              <a:spcAft>
                <a:spcPts val="0"/>
              </a:spcAft>
              <a:buClr>
                <a:srgbClr val="000000"/>
              </a:buClr>
              <a:buSzPts val="1100"/>
              <a:buFont typeface="Arial" panose="020B0604020202090204"/>
              <a:buChar char="■"/>
              <a:defRPr sz="11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59"/>
        <p:cNvGrpSpPr/>
        <p:nvPr/>
      </p:nvGrpSpPr>
      <p:grpSpPr>
        <a:xfrm>
          <a:off x="0" y="0"/>
          <a:ext cx="0" cy="0"/>
          <a:chOff x="0" y="0"/>
          <a:chExt cx="0" cy="0"/>
        </a:xfrm>
      </p:grpSpPr>
      <p:sp>
        <p:nvSpPr>
          <p:cNvPr id="60" name="Google Shape;6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 name="Google Shape;61;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
        <p:nvSpPr>
          <p:cNvPr id="62" name="Google Shape;62;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panose="020B0604020202090204"/>
              <a:buNone/>
            </a:pPr>
            <a:fld id="{00000000-1234-1234-1234-123412341234}" type="slidenum">
              <a:rPr lang="en-US" altLang="zh-CN" sz="1200" b="0" i="0" u="none" strike="noStrike" cap="none">
                <a:solidFill>
                  <a:srgbClr val="000000"/>
                </a:solidFill>
                <a:latin typeface="Arial" panose="020B0604020202090204"/>
                <a:ea typeface="Arial" panose="020B0604020202090204"/>
                <a:cs typeface="Arial" panose="020B0604020202090204"/>
                <a:sym typeface="Arial" panose="020B0604020202090204"/>
              </a:rPr>
            </a:fld>
            <a:endParaRPr sz="1400" b="0" i="0" u="none" strike="noStrike" cap="none">
              <a:solidFill>
                <a:srgbClr val="000000"/>
              </a:solidFill>
              <a:latin typeface="Arial" panose="020B0604020202090204"/>
              <a:ea typeface="Arial" panose="020B0604020202090204"/>
              <a:cs typeface="Arial" panose="020B0604020202090204"/>
              <a:sym typeface="Arial" panose="020B0604020202090204"/>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67"/>
        <p:cNvGrpSpPr/>
        <p:nvPr/>
      </p:nvGrpSpPr>
      <p:grpSpPr>
        <a:xfrm>
          <a:off x="0" y="0"/>
          <a:ext cx="0" cy="0"/>
          <a:chOff x="0" y="0"/>
          <a:chExt cx="0" cy="0"/>
        </a:xfrm>
      </p:grpSpPr>
      <p:sp>
        <p:nvSpPr>
          <p:cNvPr id="68" name="Google Shape;6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 name="Google Shape;69;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75"/>
        <p:cNvGrpSpPr/>
        <p:nvPr/>
      </p:nvGrpSpPr>
      <p:grpSpPr>
        <a:xfrm>
          <a:off x="0" y="0"/>
          <a:ext cx="0" cy="0"/>
          <a:chOff x="0" y="0"/>
          <a:chExt cx="0" cy="0"/>
        </a:xfrm>
      </p:grpSpPr>
      <p:sp>
        <p:nvSpPr>
          <p:cNvPr id="76" name="Google Shape;7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 name="Google Shape;77;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83"/>
        <p:cNvGrpSpPr/>
        <p:nvPr/>
      </p:nvGrpSpPr>
      <p:grpSpPr>
        <a:xfrm>
          <a:off x="0" y="0"/>
          <a:ext cx="0" cy="0"/>
          <a:chOff x="0" y="0"/>
          <a:chExt cx="0" cy="0"/>
        </a:xfrm>
      </p:grpSpPr>
      <p:sp>
        <p:nvSpPr>
          <p:cNvPr id="84" name="Google Shape;8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 name="Google Shape;85;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83"/>
        <p:cNvGrpSpPr/>
        <p:nvPr/>
      </p:nvGrpSpPr>
      <p:grpSpPr>
        <a:xfrm>
          <a:off x="0" y="0"/>
          <a:ext cx="0" cy="0"/>
          <a:chOff x="0" y="0"/>
          <a:chExt cx="0" cy="0"/>
        </a:xfrm>
      </p:grpSpPr>
      <p:sp>
        <p:nvSpPr>
          <p:cNvPr id="84" name="Google Shape;8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 name="Google Shape;85;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91"/>
        <p:cNvGrpSpPr/>
        <p:nvPr/>
      </p:nvGrpSpPr>
      <p:grpSpPr>
        <a:xfrm>
          <a:off x="0" y="0"/>
          <a:ext cx="0" cy="0"/>
          <a:chOff x="0" y="0"/>
          <a:chExt cx="0" cy="0"/>
        </a:xfrm>
      </p:grpSpPr>
      <p:sp>
        <p:nvSpPr>
          <p:cNvPr id="92" name="Google Shape;9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91"/>
        <p:cNvGrpSpPr/>
        <p:nvPr/>
      </p:nvGrpSpPr>
      <p:grpSpPr>
        <a:xfrm>
          <a:off x="0" y="0"/>
          <a:ext cx="0" cy="0"/>
          <a:chOff x="0" y="0"/>
          <a:chExt cx="0" cy="0"/>
        </a:xfrm>
      </p:grpSpPr>
      <p:sp>
        <p:nvSpPr>
          <p:cNvPr id="92" name="Google Shape;9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99"/>
        <p:cNvGrpSpPr/>
        <p:nvPr/>
      </p:nvGrpSpPr>
      <p:grpSpPr>
        <a:xfrm>
          <a:off x="0" y="0"/>
          <a:ext cx="0" cy="0"/>
          <a:chOff x="0" y="0"/>
          <a:chExt cx="0" cy="0"/>
        </a:xfrm>
      </p:grpSpPr>
      <p:sp>
        <p:nvSpPr>
          <p:cNvPr id="100" name="Google Shape;10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99"/>
        <p:cNvGrpSpPr/>
        <p:nvPr/>
      </p:nvGrpSpPr>
      <p:grpSpPr>
        <a:xfrm>
          <a:off x="0" y="0"/>
          <a:ext cx="0" cy="0"/>
          <a:chOff x="0" y="0"/>
          <a:chExt cx="0" cy="0"/>
        </a:xfrm>
      </p:grpSpPr>
      <p:sp>
        <p:nvSpPr>
          <p:cNvPr id="100" name="Google Shape;10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99"/>
        <p:cNvGrpSpPr/>
        <p:nvPr/>
      </p:nvGrpSpPr>
      <p:grpSpPr>
        <a:xfrm>
          <a:off x="0" y="0"/>
          <a:ext cx="0" cy="0"/>
          <a:chOff x="0" y="0"/>
          <a:chExt cx="0" cy="0"/>
        </a:xfrm>
      </p:grpSpPr>
      <p:sp>
        <p:nvSpPr>
          <p:cNvPr id="100" name="Google Shape;10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99"/>
        <p:cNvGrpSpPr/>
        <p:nvPr/>
      </p:nvGrpSpPr>
      <p:grpSpPr>
        <a:xfrm>
          <a:off x="0" y="0"/>
          <a:ext cx="0" cy="0"/>
          <a:chOff x="0" y="0"/>
          <a:chExt cx="0" cy="0"/>
        </a:xfrm>
      </p:grpSpPr>
      <p:sp>
        <p:nvSpPr>
          <p:cNvPr id="100" name="Google Shape;10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99"/>
        <p:cNvGrpSpPr/>
        <p:nvPr/>
      </p:nvGrpSpPr>
      <p:grpSpPr>
        <a:xfrm>
          <a:off x="0" y="0"/>
          <a:ext cx="0" cy="0"/>
          <a:chOff x="0" y="0"/>
          <a:chExt cx="0" cy="0"/>
        </a:xfrm>
      </p:grpSpPr>
      <p:sp>
        <p:nvSpPr>
          <p:cNvPr id="100" name="Google Shape;10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99"/>
        <p:cNvGrpSpPr/>
        <p:nvPr/>
      </p:nvGrpSpPr>
      <p:grpSpPr>
        <a:xfrm>
          <a:off x="0" y="0"/>
          <a:ext cx="0" cy="0"/>
          <a:chOff x="0" y="0"/>
          <a:chExt cx="0" cy="0"/>
        </a:xfrm>
      </p:grpSpPr>
      <p:sp>
        <p:nvSpPr>
          <p:cNvPr id="100" name="Google Shape;10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99"/>
        <p:cNvGrpSpPr/>
        <p:nvPr/>
      </p:nvGrpSpPr>
      <p:grpSpPr>
        <a:xfrm>
          <a:off x="0" y="0"/>
          <a:ext cx="0" cy="0"/>
          <a:chOff x="0" y="0"/>
          <a:chExt cx="0" cy="0"/>
        </a:xfrm>
      </p:grpSpPr>
      <p:sp>
        <p:nvSpPr>
          <p:cNvPr id="100" name="Google Shape;10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99"/>
        <p:cNvGrpSpPr/>
        <p:nvPr/>
      </p:nvGrpSpPr>
      <p:grpSpPr>
        <a:xfrm>
          <a:off x="0" y="0"/>
          <a:ext cx="0" cy="0"/>
          <a:chOff x="0" y="0"/>
          <a:chExt cx="0" cy="0"/>
        </a:xfrm>
      </p:grpSpPr>
      <p:sp>
        <p:nvSpPr>
          <p:cNvPr id="100" name="Google Shape;100;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107"/>
        <p:cNvGrpSpPr/>
        <p:nvPr/>
      </p:nvGrpSpPr>
      <p:grpSpPr>
        <a:xfrm>
          <a:off x="0" y="0"/>
          <a:ext cx="0" cy="0"/>
          <a:chOff x="0" y="0"/>
          <a:chExt cx="0" cy="0"/>
        </a:xfrm>
      </p:grpSpPr>
      <p:sp>
        <p:nvSpPr>
          <p:cNvPr id="108" name="Google Shape;10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115"/>
        <p:cNvGrpSpPr/>
        <p:nvPr/>
      </p:nvGrpSpPr>
      <p:grpSpPr>
        <a:xfrm>
          <a:off x="0" y="0"/>
          <a:ext cx="0" cy="0"/>
          <a:chOff x="0" y="0"/>
          <a:chExt cx="0" cy="0"/>
        </a:xfrm>
      </p:grpSpPr>
      <p:sp>
        <p:nvSpPr>
          <p:cNvPr id="116" name="Google Shape;11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123"/>
        <p:cNvGrpSpPr/>
        <p:nvPr/>
      </p:nvGrpSpPr>
      <p:grpSpPr>
        <a:xfrm>
          <a:off x="0" y="0"/>
          <a:ext cx="0" cy="0"/>
          <a:chOff x="0" y="0"/>
          <a:chExt cx="0" cy="0"/>
        </a:xfrm>
      </p:grpSpPr>
      <p:sp>
        <p:nvSpPr>
          <p:cNvPr id="124" name="Google Shape;12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123"/>
        <p:cNvGrpSpPr/>
        <p:nvPr/>
      </p:nvGrpSpPr>
      <p:grpSpPr>
        <a:xfrm>
          <a:off x="0" y="0"/>
          <a:ext cx="0" cy="0"/>
          <a:chOff x="0" y="0"/>
          <a:chExt cx="0" cy="0"/>
        </a:xfrm>
      </p:grpSpPr>
      <p:sp>
        <p:nvSpPr>
          <p:cNvPr id="124" name="Google Shape;12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123"/>
        <p:cNvGrpSpPr/>
        <p:nvPr/>
      </p:nvGrpSpPr>
      <p:grpSpPr>
        <a:xfrm>
          <a:off x="0" y="0"/>
          <a:ext cx="0" cy="0"/>
          <a:chOff x="0" y="0"/>
          <a:chExt cx="0" cy="0"/>
        </a:xfrm>
      </p:grpSpPr>
      <p:sp>
        <p:nvSpPr>
          <p:cNvPr id="124" name="Google Shape;12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 name="Shape 131"/>
        <p:cNvGrpSpPr/>
        <p:nvPr/>
      </p:nvGrpSpPr>
      <p:grpSpPr>
        <a:xfrm>
          <a:off x="0" y="0"/>
          <a:ext cx="0" cy="0"/>
          <a:chOff x="0" y="0"/>
          <a:chExt cx="0" cy="0"/>
        </a:xfrm>
      </p:grpSpPr>
      <p:sp>
        <p:nvSpPr>
          <p:cNvPr id="132" name="Google Shape;13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p>
        </p:txBody>
      </p:sp>
      <p:sp>
        <p:nvSpPr>
          <p:cNvPr id="134" name="Google Shape;134;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panose="020B0604020202090204"/>
              <a:buNone/>
            </a:pPr>
            <a:fld id="{00000000-1234-1234-1234-123412341234}" type="slidenum">
              <a:rPr lang="en-US" altLang="zh-CN" sz="1200" b="0" i="0" u="none" strike="noStrike" cap="none">
                <a:solidFill>
                  <a:srgbClr val="000000"/>
                </a:solidFill>
                <a:latin typeface="Arial" panose="020B0604020202090204"/>
                <a:ea typeface="Arial" panose="020B0604020202090204"/>
                <a:cs typeface="Arial" panose="020B0604020202090204"/>
                <a:sym typeface="Arial" panose="020B0604020202090204"/>
              </a:rPr>
            </a:fld>
            <a:endParaRPr sz="1400" b="0" i="0" u="none" strike="noStrike" cap="none">
              <a:solidFill>
                <a:srgbClr val="000000"/>
              </a:solidFill>
              <a:latin typeface="Arial" panose="020B0604020202090204"/>
              <a:ea typeface="Arial" panose="020B0604020202090204"/>
              <a:cs typeface="Arial" panose="020B0604020202090204"/>
              <a:sym typeface="Arial" panose="020B0604020202090204"/>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Title slide">
  <p:cSld name="TITLE">
    <p:spTree>
      <p:nvGrpSpPr>
        <p:cNvPr id="1" name="Shape 9"/>
        <p:cNvGrpSpPr/>
        <p:nvPr/>
      </p:nvGrpSpPr>
      <p:grpSpPr>
        <a:xfrm>
          <a:off x="0" y="0"/>
          <a:ext cx="0" cy="0"/>
          <a:chOff x="0" y="0"/>
          <a:chExt cx="0" cy="0"/>
        </a:xfrm>
      </p:grpSpPr>
      <p:sp>
        <p:nvSpPr>
          <p:cNvPr id="10" name="Google Shape;10;p13"/>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13"/>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1pPr>
            <a:lvl2pPr marL="0" marR="0" lvl="1"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2pPr>
            <a:lvl3pPr marL="0" marR="0" lvl="2"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3pPr>
            <a:lvl4pPr marL="0" marR="0" lvl="3"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4pPr>
            <a:lvl5pPr marL="0" marR="0" lvl="4"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5pPr>
            <a:lvl6pPr marL="0" marR="0" lvl="5"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6pPr>
            <a:lvl7pPr marL="0" marR="0" lvl="6"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7pPr>
            <a:lvl8pPr marL="0" marR="0" lvl="7"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8pPr>
            <a:lvl9pPr marL="0" marR="0" lvl="8"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matchingName="Title and body">
  <p:cSld name="TITLE_AND_BODY">
    <p:spTree>
      <p:nvGrpSpPr>
        <p:cNvPr id="1" name="Shape 13"/>
        <p:cNvGrpSpPr/>
        <p:nvPr/>
      </p:nvGrpSpPr>
      <p:grpSpPr>
        <a:xfrm>
          <a:off x="0" y="0"/>
          <a:ext cx="0" cy="0"/>
          <a:chOff x="0" y="0"/>
          <a:chExt cx="0" cy="0"/>
        </a:xfrm>
      </p:grpSpPr>
      <p:sp>
        <p:nvSpPr>
          <p:cNvPr id="14" name="Google Shape;14;p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1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p:txBody>
      </p:sp>
      <p:sp>
        <p:nvSpPr>
          <p:cNvPr id="16" name="Google Shape;16;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1pPr>
            <a:lvl2pPr marL="0" marR="0" lvl="1"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2pPr>
            <a:lvl3pPr marL="0" marR="0" lvl="2"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3pPr>
            <a:lvl4pPr marL="0" marR="0" lvl="3"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4pPr>
            <a:lvl5pPr marL="0" marR="0" lvl="4"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5pPr>
            <a:lvl6pPr marL="0" marR="0" lvl="5"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6pPr>
            <a:lvl7pPr marL="0" marR="0" lvl="6"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7pPr>
            <a:lvl8pPr marL="0" marR="0" lvl="7"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8pPr>
            <a:lvl9pPr marL="0" marR="0" lvl="8"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Section header">
  <p:cSld name="SECTION_HEADER">
    <p:spTree>
      <p:nvGrpSpPr>
        <p:cNvPr id="1" name="Shape 17"/>
        <p:cNvGrpSpPr/>
        <p:nvPr/>
      </p:nvGrpSpPr>
      <p:grpSpPr>
        <a:xfrm>
          <a:off x="0" y="0"/>
          <a:ext cx="0" cy="0"/>
          <a:chOff x="0" y="0"/>
          <a:chExt cx="0" cy="0"/>
        </a:xfrm>
      </p:grpSpPr>
      <p:sp>
        <p:nvSpPr>
          <p:cNvPr id="18" name="Google Shape;18;p1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1pPr>
            <a:lvl2pPr marL="0" marR="0" lvl="1"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2pPr>
            <a:lvl3pPr marL="0" marR="0" lvl="2"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3pPr>
            <a:lvl4pPr marL="0" marR="0" lvl="3"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4pPr>
            <a:lvl5pPr marL="0" marR="0" lvl="4"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5pPr>
            <a:lvl6pPr marL="0" marR="0" lvl="5"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6pPr>
            <a:lvl7pPr marL="0" marR="0" lvl="6"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7pPr>
            <a:lvl8pPr marL="0" marR="0" lvl="7"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8pPr>
            <a:lvl9pPr marL="0" marR="0" lvl="8"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matchingName="Title and two columns">
  <p:cSld name="TITLE_AND_TWO_COLUMNS">
    <p:spTree>
      <p:nvGrpSpPr>
        <p:cNvPr id="1" name="Shape 20"/>
        <p:cNvGrpSpPr/>
        <p:nvPr/>
      </p:nvGrpSpPr>
      <p:grpSpPr>
        <a:xfrm>
          <a:off x="0" y="0"/>
          <a:ext cx="0" cy="0"/>
          <a:chOff x="0" y="0"/>
          <a:chExt cx="0" cy="0"/>
        </a:xfrm>
      </p:grpSpPr>
      <p:sp>
        <p:nvSpPr>
          <p:cNvPr id="21" name="Google Shape;21;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1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p:txBody>
      </p:sp>
      <p:sp>
        <p:nvSpPr>
          <p:cNvPr id="23" name="Google Shape;23;p1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p:txBody>
      </p:sp>
      <p:sp>
        <p:nvSpPr>
          <p:cNvPr id="24" name="Google Shape;24;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1pPr>
            <a:lvl2pPr marL="0" marR="0" lvl="1"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2pPr>
            <a:lvl3pPr marL="0" marR="0" lvl="2"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3pPr>
            <a:lvl4pPr marL="0" marR="0" lvl="3"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4pPr>
            <a:lvl5pPr marL="0" marR="0" lvl="4"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5pPr>
            <a:lvl6pPr marL="0" marR="0" lvl="5"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6pPr>
            <a:lvl7pPr marL="0" marR="0" lvl="6"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7pPr>
            <a:lvl8pPr marL="0" marR="0" lvl="7"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8pPr>
            <a:lvl9pPr marL="0" marR="0" lvl="8"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matchingName="Title only">
  <p:cSld name="TITLE_ONLY">
    <p:spTree>
      <p:nvGrpSpPr>
        <p:cNvPr id="1" name="Shape 25"/>
        <p:cNvGrpSpPr/>
        <p:nvPr/>
      </p:nvGrpSpPr>
      <p:grpSpPr>
        <a:xfrm>
          <a:off x="0" y="0"/>
          <a:ext cx="0" cy="0"/>
          <a:chOff x="0" y="0"/>
          <a:chExt cx="0" cy="0"/>
        </a:xfrm>
      </p:grpSpPr>
      <p:sp>
        <p:nvSpPr>
          <p:cNvPr id="26" name="Google Shape;26;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1pPr>
            <a:lvl2pPr marL="0" marR="0" lvl="1"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2pPr>
            <a:lvl3pPr marL="0" marR="0" lvl="2"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3pPr>
            <a:lvl4pPr marL="0" marR="0" lvl="3"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4pPr>
            <a:lvl5pPr marL="0" marR="0" lvl="4"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5pPr>
            <a:lvl6pPr marL="0" marR="0" lvl="5"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6pPr>
            <a:lvl7pPr marL="0" marR="0" lvl="6"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7pPr>
            <a:lvl8pPr marL="0" marR="0" lvl="7"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8pPr>
            <a:lvl9pPr marL="0" marR="0" lvl="8"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18"/>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18"/>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p:txBody>
      </p:sp>
      <p:sp>
        <p:nvSpPr>
          <p:cNvPr id="31" name="Google Shape;31;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1pPr>
            <a:lvl2pPr marL="0" marR="0" lvl="1"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2pPr>
            <a:lvl3pPr marL="0" marR="0" lvl="2"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3pPr>
            <a:lvl4pPr marL="0" marR="0" lvl="3"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4pPr>
            <a:lvl5pPr marL="0" marR="0" lvl="4"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5pPr>
            <a:lvl6pPr marL="0" marR="0" lvl="5"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6pPr>
            <a:lvl7pPr marL="0" marR="0" lvl="6"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7pPr>
            <a:lvl8pPr marL="0" marR="0" lvl="7"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8pPr>
            <a:lvl9pPr marL="0" marR="0" lvl="8"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9"/>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1pPr>
            <a:lvl2pPr marL="0" marR="0" lvl="1"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2pPr>
            <a:lvl3pPr marL="0" marR="0" lvl="2"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3pPr>
            <a:lvl4pPr marL="0" marR="0" lvl="3"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4pPr>
            <a:lvl5pPr marL="0" marR="0" lvl="4"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5pPr>
            <a:lvl6pPr marL="0" marR="0" lvl="5"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6pPr>
            <a:lvl7pPr marL="0" marR="0" lvl="6"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7pPr>
            <a:lvl8pPr marL="0" marR="0" lvl="7"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8pPr>
            <a:lvl9pPr marL="0" marR="0" lvl="8"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20"/>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panose="020B0604020202090204"/>
              <a:buNone/>
            </a:pPr>
            <a:endParaRPr sz="1400" b="0" i="0" u="none" strike="noStrike" cap="none">
              <a:solidFill>
                <a:srgbClr val="000000"/>
              </a:solidFill>
              <a:latin typeface="Arial" panose="020B0604020202090204"/>
              <a:ea typeface="Arial" panose="020B0604020202090204"/>
              <a:cs typeface="Arial" panose="020B0604020202090204"/>
              <a:sym typeface="Arial" panose="020B0604020202090204"/>
            </a:endParaRPr>
          </a:p>
        </p:txBody>
      </p:sp>
      <p:sp>
        <p:nvSpPr>
          <p:cNvPr id="37" name="Google Shape;37;p20"/>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20"/>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20"/>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p:txBody>
      </p:sp>
      <p:sp>
        <p:nvSpPr>
          <p:cNvPr id="40" name="Google Shape;40;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1pPr>
            <a:lvl2pPr marL="0" marR="0" lvl="1"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2pPr>
            <a:lvl3pPr marL="0" marR="0" lvl="2"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3pPr>
            <a:lvl4pPr marL="0" marR="0" lvl="3"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4pPr>
            <a:lvl5pPr marL="0" marR="0" lvl="4"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5pPr>
            <a:lvl6pPr marL="0" marR="0" lvl="5"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6pPr>
            <a:lvl7pPr marL="0" marR="0" lvl="6"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7pPr>
            <a:lvl8pPr marL="0" marR="0" lvl="7"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8pPr>
            <a:lvl9pPr marL="0" marR="0" lvl="8"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21"/>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p:txBody>
      </p:sp>
      <p:sp>
        <p:nvSpPr>
          <p:cNvPr id="43" name="Google Shape;43;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1pPr>
            <a:lvl2pPr marL="0" marR="0" lvl="1"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2pPr>
            <a:lvl3pPr marL="0" marR="0" lvl="2"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3pPr>
            <a:lvl4pPr marL="0" marR="0" lvl="3"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4pPr>
            <a:lvl5pPr marL="0" marR="0" lvl="4"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5pPr>
            <a:lvl6pPr marL="0" marR="0" lvl="5"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6pPr>
            <a:lvl7pPr marL="0" marR="0" lvl="6"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7pPr>
            <a:lvl8pPr marL="0" marR="0" lvl="7"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8pPr>
            <a:lvl9pPr marL="0" marR="0" lvl="8"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22"/>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2"/>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p:txBody>
      </p:sp>
      <p:sp>
        <p:nvSpPr>
          <p:cNvPr id="47" name="Google Shape;47;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1pPr>
            <a:lvl2pPr marL="0" marR="0" lvl="1"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2pPr>
            <a:lvl3pPr marL="0" marR="0" lvl="2"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3pPr>
            <a:lvl4pPr marL="0" marR="0" lvl="3"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4pPr>
            <a:lvl5pPr marL="0" marR="0" lvl="4"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5pPr>
            <a:lvl6pPr marL="0" marR="0" lvl="5"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6pPr>
            <a:lvl7pPr marL="0" marR="0" lvl="6"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7pPr>
            <a:lvl8pPr marL="0" marR="0" lvl="7"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8pPr>
            <a:lvl9pPr marL="0" marR="0" lvl="8"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1" name="Shape 48"/>
        <p:cNvGrpSpPr/>
        <p:nvPr/>
      </p:nvGrpSpPr>
      <p:grpSpPr>
        <a:xfrm>
          <a:off x="0" y="0"/>
          <a:ext cx="0" cy="0"/>
          <a:chOff x="0" y="0"/>
          <a:chExt cx="0" cy="0"/>
        </a:xfrm>
      </p:grpSpPr>
      <p:sp>
        <p:nvSpPr>
          <p:cNvPr id="49" name="Google Shape;49;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1pPr>
            <a:lvl2pPr marL="0" marR="0" lvl="1"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2pPr>
            <a:lvl3pPr marL="0" marR="0" lvl="2"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3pPr>
            <a:lvl4pPr marL="0" marR="0" lvl="3"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4pPr>
            <a:lvl5pPr marL="0" marR="0" lvl="4"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5pPr>
            <a:lvl6pPr marL="0" marR="0" lvl="5"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6pPr>
            <a:lvl7pPr marL="0" marR="0" lvl="6"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7pPr>
            <a:lvl8pPr marL="0" marR="0" lvl="7"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8pPr>
            <a:lvl9pPr marL="0" marR="0" lvl="8" indent="0" algn="r">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9pPr>
          </a:lstStyle>
          <a:p>
            <a:pPr marL="0" lvl="0" indent="0" algn="r" rtl="0">
              <a:spcBef>
                <a:spcPts val="0"/>
              </a:spcBef>
              <a:spcAft>
                <a:spcPts val="0"/>
              </a:spcAft>
              <a:buNone/>
            </a:pPr>
            <a:fld id="{00000000-1234-1234-1234-123412341234}" type="slidenum">
              <a:rPr lang="en-US" altLang="zh-CN"/>
            </a:fld>
            <a:endParaRPr 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panose="020B0604020202090204"/>
              <a:buNone/>
              <a:defRPr sz="2800" b="0" i="0" u="none" strike="noStrike" cap="none">
                <a:solidFill>
                  <a:schemeClr val="dk1"/>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chemeClr val="dk1"/>
              </a:buClr>
              <a:buSzPts val="2800"/>
              <a:buFont typeface="Arial" panose="020B0604020202090204"/>
              <a:buNone/>
              <a:defRPr sz="2800" b="0" i="0" u="none" strike="noStrike" cap="none">
                <a:solidFill>
                  <a:schemeClr val="dk1"/>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chemeClr val="dk1"/>
              </a:buClr>
              <a:buSzPts val="2800"/>
              <a:buFont typeface="Arial" panose="020B0604020202090204"/>
              <a:buNone/>
              <a:defRPr sz="2800" b="0" i="0" u="none" strike="noStrike" cap="none">
                <a:solidFill>
                  <a:schemeClr val="dk1"/>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chemeClr val="dk1"/>
              </a:buClr>
              <a:buSzPts val="2800"/>
              <a:buFont typeface="Arial" panose="020B0604020202090204"/>
              <a:buNone/>
              <a:defRPr sz="2800" b="0" i="0" u="none" strike="noStrike" cap="none">
                <a:solidFill>
                  <a:schemeClr val="dk1"/>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chemeClr val="dk1"/>
              </a:buClr>
              <a:buSzPts val="2800"/>
              <a:buFont typeface="Arial" panose="020B0604020202090204"/>
              <a:buNone/>
              <a:defRPr sz="2800" b="0" i="0" u="none" strike="noStrike" cap="none">
                <a:solidFill>
                  <a:schemeClr val="dk1"/>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chemeClr val="dk1"/>
              </a:buClr>
              <a:buSzPts val="2800"/>
              <a:buFont typeface="Arial" panose="020B0604020202090204"/>
              <a:buNone/>
              <a:defRPr sz="2800" b="0" i="0" u="none" strike="noStrike" cap="none">
                <a:solidFill>
                  <a:schemeClr val="dk1"/>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chemeClr val="dk1"/>
              </a:buClr>
              <a:buSzPts val="2800"/>
              <a:buFont typeface="Arial" panose="020B0604020202090204"/>
              <a:buNone/>
              <a:defRPr sz="2800" b="0" i="0" u="none" strike="noStrike" cap="none">
                <a:solidFill>
                  <a:schemeClr val="dk1"/>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chemeClr val="dk1"/>
              </a:buClr>
              <a:buSzPts val="2800"/>
              <a:buFont typeface="Arial" panose="020B0604020202090204"/>
              <a:buNone/>
              <a:defRPr sz="2800" b="0" i="0" u="none" strike="noStrike" cap="none">
                <a:solidFill>
                  <a:schemeClr val="dk1"/>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chemeClr val="dk1"/>
              </a:buClr>
              <a:buSzPts val="2800"/>
              <a:buFont typeface="Arial" panose="020B0604020202090204"/>
              <a:buNone/>
              <a:defRPr sz="2800" b="0" i="0" u="none" strike="noStrike" cap="none">
                <a:solidFill>
                  <a:schemeClr val="dk1"/>
                </a:solidFill>
                <a:latin typeface="Arial" panose="020B0604020202090204"/>
                <a:ea typeface="Arial" panose="020B0604020202090204"/>
                <a:cs typeface="Arial" panose="020B0604020202090204"/>
                <a:sym typeface="Arial" panose="020B0604020202090204"/>
              </a:defRPr>
            </a:lvl9pPr>
          </a:lstStyle>
          <a:p/>
        </p:txBody>
      </p:sp>
      <p:sp>
        <p:nvSpPr>
          <p:cNvPr id="7" name="Google Shape;7;p1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panose="020B0604020202090204"/>
              <a:buChar char="●"/>
              <a:defRPr sz="1800" b="0" i="0" u="none" strike="noStrike" cap="none">
                <a:solidFill>
                  <a:schemeClr val="dk2"/>
                </a:solidFill>
                <a:latin typeface="Arial" panose="020B0604020202090204"/>
                <a:ea typeface="Arial" panose="020B0604020202090204"/>
                <a:cs typeface="Arial" panose="020B0604020202090204"/>
                <a:sym typeface="Arial" panose="020B0604020202090204"/>
              </a:defRPr>
            </a:lvl1pPr>
            <a:lvl2pPr marL="914400" marR="0" lvl="1" indent="-317500" algn="l" rtl="0">
              <a:lnSpc>
                <a:spcPct val="115000"/>
              </a:lnSpc>
              <a:spcBef>
                <a:spcPts val="0"/>
              </a:spcBef>
              <a:spcAft>
                <a:spcPts val="0"/>
              </a:spcAft>
              <a:buClr>
                <a:schemeClr val="dk2"/>
              </a:buClr>
              <a:buSzPts val="1400"/>
              <a:buFont typeface="Arial" panose="020B0604020202090204"/>
              <a:buChar char="○"/>
              <a:defRPr sz="1400" b="0" i="0" u="none" strike="noStrike" cap="none">
                <a:solidFill>
                  <a:schemeClr val="dk2"/>
                </a:solidFill>
                <a:latin typeface="Arial" panose="020B0604020202090204"/>
                <a:ea typeface="Arial" panose="020B0604020202090204"/>
                <a:cs typeface="Arial" panose="020B0604020202090204"/>
                <a:sym typeface="Arial" panose="020B0604020202090204"/>
              </a:defRPr>
            </a:lvl2pPr>
            <a:lvl3pPr marL="1371600" marR="0" lvl="2" indent="-317500" algn="l" rtl="0">
              <a:lnSpc>
                <a:spcPct val="115000"/>
              </a:lnSpc>
              <a:spcBef>
                <a:spcPts val="0"/>
              </a:spcBef>
              <a:spcAft>
                <a:spcPts val="0"/>
              </a:spcAft>
              <a:buClr>
                <a:schemeClr val="dk2"/>
              </a:buClr>
              <a:buSzPts val="1400"/>
              <a:buFont typeface="Arial" panose="020B0604020202090204"/>
              <a:buChar char="■"/>
              <a:defRPr sz="1400" b="0" i="0" u="none" strike="noStrike" cap="none">
                <a:solidFill>
                  <a:schemeClr val="dk2"/>
                </a:solidFill>
                <a:latin typeface="Arial" panose="020B0604020202090204"/>
                <a:ea typeface="Arial" panose="020B0604020202090204"/>
                <a:cs typeface="Arial" panose="020B0604020202090204"/>
                <a:sym typeface="Arial" panose="020B0604020202090204"/>
              </a:defRPr>
            </a:lvl3pPr>
            <a:lvl4pPr marL="1828800" marR="0" lvl="3" indent="-317500" algn="l" rtl="0">
              <a:lnSpc>
                <a:spcPct val="115000"/>
              </a:lnSpc>
              <a:spcBef>
                <a:spcPts val="0"/>
              </a:spcBef>
              <a:spcAft>
                <a:spcPts val="0"/>
              </a:spcAft>
              <a:buClr>
                <a:schemeClr val="dk2"/>
              </a:buClr>
              <a:buSzPts val="1400"/>
              <a:buFont typeface="Arial" panose="020B0604020202090204"/>
              <a:buChar char="●"/>
              <a:defRPr sz="1400" b="0" i="0" u="none" strike="noStrike" cap="none">
                <a:solidFill>
                  <a:schemeClr val="dk2"/>
                </a:solidFill>
                <a:latin typeface="Arial" panose="020B0604020202090204"/>
                <a:ea typeface="Arial" panose="020B0604020202090204"/>
                <a:cs typeface="Arial" panose="020B0604020202090204"/>
                <a:sym typeface="Arial" panose="020B0604020202090204"/>
              </a:defRPr>
            </a:lvl4pPr>
            <a:lvl5pPr marL="2286000" marR="0" lvl="4" indent="-317500" algn="l" rtl="0">
              <a:lnSpc>
                <a:spcPct val="115000"/>
              </a:lnSpc>
              <a:spcBef>
                <a:spcPts val="0"/>
              </a:spcBef>
              <a:spcAft>
                <a:spcPts val="0"/>
              </a:spcAft>
              <a:buClr>
                <a:schemeClr val="dk2"/>
              </a:buClr>
              <a:buSzPts val="1400"/>
              <a:buFont typeface="Arial" panose="020B0604020202090204"/>
              <a:buChar char="○"/>
              <a:defRPr sz="1400" b="0" i="0" u="none" strike="noStrike" cap="none">
                <a:solidFill>
                  <a:schemeClr val="dk2"/>
                </a:solidFill>
                <a:latin typeface="Arial" panose="020B0604020202090204"/>
                <a:ea typeface="Arial" panose="020B0604020202090204"/>
                <a:cs typeface="Arial" panose="020B0604020202090204"/>
                <a:sym typeface="Arial" panose="020B0604020202090204"/>
              </a:defRPr>
            </a:lvl5pPr>
            <a:lvl6pPr marL="2743200" marR="0" lvl="5" indent="-317500" algn="l" rtl="0">
              <a:lnSpc>
                <a:spcPct val="115000"/>
              </a:lnSpc>
              <a:spcBef>
                <a:spcPts val="0"/>
              </a:spcBef>
              <a:spcAft>
                <a:spcPts val="0"/>
              </a:spcAft>
              <a:buClr>
                <a:schemeClr val="dk2"/>
              </a:buClr>
              <a:buSzPts val="1400"/>
              <a:buFont typeface="Arial" panose="020B0604020202090204"/>
              <a:buChar char="■"/>
              <a:defRPr sz="1400" b="0" i="0" u="none" strike="noStrike" cap="none">
                <a:solidFill>
                  <a:schemeClr val="dk2"/>
                </a:solidFill>
                <a:latin typeface="Arial" panose="020B0604020202090204"/>
                <a:ea typeface="Arial" panose="020B0604020202090204"/>
                <a:cs typeface="Arial" panose="020B0604020202090204"/>
                <a:sym typeface="Arial" panose="020B0604020202090204"/>
              </a:defRPr>
            </a:lvl6pPr>
            <a:lvl7pPr marL="3200400" marR="0" lvl="6" indent="-317500" algn="l" rtl="0">
              <a:lnSpc>
                <a:spcPct val="115000"/>
              </a:lnSpc>
              <a:spcBef>
                <a:spcPts val="0"/>
              </a:spcBef>
              <a:spcAft>
                <a:spcPts val="0"/>
              </a:spcAft>
              <a:buClr>
                <a:schemeClr val="dk2"/>
              </a:buClr>
              <a:buSzPts val="1400"/>
              <a:buFont typeface="Arial" panose="020B0604020202090204"/>
              <a:buChar char="●"/>
              <a:defRPr sz="1400" b="0" i="0" u="none" strike="noStrike" cap="none">
                <a:solidFill>
                  <a:schemeClr val="dk2"/>
                </a:solidFill>
                <a:latin typeface="Arial" panose="020B0604020202090204"/>
                <a:ea typeface="Arial" panose="020B0604020202090204"/>
                <a:cs typeface="Arial" panose="020B0604020202090204"/>
                <a:sym typeface="Arial" panose="020B0604020202090204"/>
              </a:defRPr>
            </a:lvl7pPr>
            <a:lvl8pPr marL="3657600" marR="0" lvl="7" indent="-317500" algn="l" rtl="0">
              <a:lnSpc>
                <a:spcPct val="115000"/>
              </a:lnSpc>
              <a:spcBef>
                <a:spcPts val="0"/>
              </a:spcBef>
              <a:spcAft>
                <a:spcPts val="0"/>
              </a:spcAft>
              <a:buClr>
                <a:schemeClr val="dk2"/>
              </a:buClr>
              <a:buSzPts val="1400"/>
              <a:buFont typeface="Arial" panose="020B0604020202090204"/>
              <a:buChar char="○"/>
              <a:defRPr sz="1400" b="0" i="0" u="none" strike="noStrike" cap="none">
                <a:solidFill>
                  <a:schemeClr val="dk2"/>
                </a:solidFill>
                <a:latin typeface="Arial" panose="020B0604020202090204"/>
                <a:ea typeface="Arial" panose="020B0604020202090204"/>
                <a:cs typeface="Arial" panose="020B0604020202090204"/>
                <a:sym typeface="Arial" panose="020B0604020202090204"/>
              </a:defRPr>
            </a:lvl8pPr>
            <a:lvl9pPr marL="4114800" marR="0" lvl="8" indent="-317500" algn="l" rtl="0">
              <a:lnSpc>
                <a:spcPct val="115000"/>
              </a:lnSpc>
              <a:spcBef>
                <a:spcPts val="0"/>
              </a:spcBef>
              <a:spcAft>
                <a:spcPts val="0"/>
              </a:spcAft>
              <a:buClr>
                <a:schemeClr val="dk2"/>
              </a:buClr>
              <a:buSzPts val="1400"/>
              <a:buFont typeface="Arial" panose="020B0604020202090204"/>
              <a:buChar char="■"/>
              <a:defRPr sz="1400" b="0" i="0" u="none" strike="noStrike" cap="none">
                <a:solidFill>
                  <a:schemeClr val="dk2"/>
                </a:solidFill>
                <a:latin typeface="Arial" panose="020B0604020202090204"/>
                <a:ea typeface="Arial" panose="020B0604020202090204"/>
                <a:cs typeface="Arial" panose="020B0604020202090204"/>
                <a:sym typeface="Arial" panose="020B0604020202090204"/>
              </a:defRPr>
            </a:lvl9pPr>
          </a:lstStyle>
          <a:p/>
        </p:txBody>
      </p:sp>
      <p:sp>
        <p:nvSpPr>
          <p:cNvPr id="8" name="Google Shape;8;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1pPr>
            <a:lvl2pPr marL="0" marR="0" lvl="1" indent="0" algn="r" rtl="0">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2pPr>
            <a:lvl3pPr marL="0" marR="0" lvl="2" indent="0" algn="r" rtl="0">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3pPr>
            <a:lvl4pPr marL="0" marR="0" lvl="3" indent="0" algn="r" rtl="0">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4pPr>
            <a:lvl5pPr marL="0" marR="0" lvl="4" indent="0" algn="r" rtl="0">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5pPr>
            <a:lvl6pPr marL="0" marR="0" lvl="5" indent="0" algn="r" rtl="0">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6pPr>
            <a:lvl7pPr marL="0" marR="0" lvl="6" indent="0" algn="r" rtl="0">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7pPr>
            <a:lvl8pPr marL="0" marR="0" lvl="7" indent="0" algn="r" rtl="0">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8pPr>
            <a:lvl9pPr marL="0" marR="0" lvl="8" indent="0" algn="r" rtl="0">
              <a:lnSpc>
                <a:spcPct val="100000"/>
              </a:lnSpc>
              <a:spcBef>
                <a:spcPts val="0"/>
              </a:spcBef>
              <a:spcAft>
                <a:spcPts val="0"/>
              </a:spcAft>
              <a:buClr>
                <a:srgbClr val="000000"/>
              </a:buClr>
              <a:buSzPts val="1000"/>
              <a:buFont typeface="Arial" panose="020B0604020202090204"/>
              <a:buNone/>
              <a:defRPr sz="1000" b="0" i="0" u="none" strike="noStrike" cap="none">
                <a:solidFill>
                  <a:schemeClr val="dk2"/>
                </a:solidFill>
                <a:latin typeface="Arial" panose="020B0604020202090204"/>
                <a:ea typeface="Arial" panose="020B0604020202090204"/>
                <a:cs typeface="Arial" panose="020B0604020202090204"/>
                <a:sym typeface="Arial" panose="020B0604020202090204"/>
              </a:defRPr>
            </a:lvl9pPr>
          </a:lstStyle>
          <a:p>
            <a:pPr marL="0" lvl="0" indent="0" algn="r" rtl="0">
              <a:spcBef>
                <a:spcPts val="0"/>
              </a:spcBef>
              <a:spcAft>
                <a:spcPts val="0"/>
              </a:spcAft>
              <a:buNone/>
            </a:pPr>
            <a:fld id="{00000000-1234-1234-1234-123412341234}" type="slidenum">
              <a:rPr lang="en-US" alt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1pPr>
      <a:lvl2pPr marR="0" lvl="1"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2pPr>
      <a:lvl3pPr marR="0" lvl="2"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3pPr>
      <a:lvl4pPr marR="0" lvl="3"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4pPr>
      <a:lvl5pPr marR="0" lvl="4"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5pPr>
      <a:lvl6pPr marR="0" lvl="5"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6pPr>
      <a:lvl7pPr marR="0" lvl="6"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7pPr>
      <a:lvl8pPr marR="0" lvl="7"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8pPr>
      <a:lvl9pPr marR="0" lvl="8" algn="l" rtl="0">
        <a:lnSpc>
          <a:spcPct val="100000"/>
        </a:lnSpc>
        <a:spcBef>
          <a:spcPts val="0"/>
        </a:spcBef>
        <a:spcAft>
          <a:spcPts val="0"/>
        </a:spcAft>
        <a:buClr>
          <a:srgbClr val="000000"/>
        </a:buClr>
        <a:buFont typeface="Arial" panose="020B0604020202090204"/>
        <a:defRPr sz="1400" b="0" i="0" u="none" strike="noStrike" cap="none">
          <a:solidFill>
            <a:srgbClr val="000000"/>
          </a:solidFill>
          <a:latin typeface="Arial" panose="020B0604020202090204"/>
          <a:ea typeface="Arial" panose="020B0604020202090204"/>
          <a:cs typeface="Arial" panose="020B0604020202090204"/>
          <a:sym typeface="Arial" panose="020B060402020209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3.png"/><Relationship Id="rId10" Type="http://schemas.openxmlformats.org/officeDocument/2006/relationships/notesSlide" Target="../notesSlides/notesSlide9.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9" Type="http://schemas.openxmlformats.org/officeDocument/2006/relationships/image" Target="../media/image17.png"/><Relationship Id="rId8" Type="http://schemas.openxmlformats.org/officeDocument/2006/relationships/image" Target="../media/image16.png"/><Relationship Id="rId7" Type="http://schemas.openxmlformats.org/officeDocument/2006/relationships/image" Target="../media/image15.png"/><Relationship Id="rId6" Type="http://schemas.openxmlformats.org/officeDocument/2006/relationships/image" Target="../media/image12.png"/><Relationship Id="rId5" Type="http://schemas.openxmlformats.org/officeDocument/2006/relationships/image" Target="../media/image10.svg"/><Relationship Id="rId4" Type="http://schemas.openxmlformats.org/officeDocument/2006/relationships/image" Target="../media/image14.png"/><Relationship Id="rId3" Type="http://schemas.openxmlformats.org/officeDocument/2006/relationships/image" Target="../media/image11.png"/><Relationship Id="rId2" Type="http://schemas.openxmlformats.org/officeDocument/2006/relationships/image" Target="../media/image3.png"/><Relationship Id="rId14" Type="http://schemas.openxmlformats.org/officeDocument/2006/relationships/notesSlide" Target="../notesSlides/notesSlide10.xml"/><Relationship Id="rId13" Type="http://schemas.openxmlformats.org/officeDocument/2006/relationships/slideLayout" Target="../slideLayouts/slideLayout2.xml"/><Relationship Id="rId12" Type="http://schemas.openxmlformats.org/officeDocument/2006/relationships/image" Target="../media/image20.svg"/><Relationship Id="rId11" Type="http://schemas.openxmlformats.org/officeDocument/2006/relationships/image" Target="../media/image19.png"/><Relationship Id="rId10" Type="http://schemas.openxmlformats.org/officeDocument/2006/relationships/image" Target="../media/image18.png"/><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9" Type="http://schemas.openxmlformats.org/officeDocument/2006/relationships/image" Target="../media/image10.svg"/><Relationship Id="rId8" Type="http://schemas.openxmlformats.org/officeDocument/2006/relationships/image" Target="../media/image14.png"/><Relationship Id="rId7" Type="http://schemas.openxmlformats.org/officeDocument/2006/relationships/image" Target="../media/image13.png"/><Relationship Id="rId6" Type="http://schemas.openxmlformats.org/officeDocument/2006/relationships/image" Target="../media/image20.svg"/><Relationship Id="rId5" Type="http://schemas.openxmlformats.org/officeDocument/2006/relationships/image" Target="../media/image21.png"/><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3.png"/><Relationship Id="rId11" Type="http://schemas.openxmlformats.org/officeDocument/2006/relationships/notesSlide" Target="../notesSlides/notesSlide11.xml"/><Relationship Id="rId10" Type="http://schemas.openxmlformats.org/officeDocument/2006/relationships/slideLayout" Target="../slideLayouts/slideLayout2.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9" Type="http://schemas.openxmlformats.org/officeDocument/2006/relationships/image" Target="../media/image24.png"/><Relationship Id="rId8" Type="http://schemas.openxmlformats.org/officeDocument/2006/relationships/image" Target="../media/image20.svg"/><Relationship Id="rId7" Type="http://schemas.openxmlformats.org/officeDocument/2006/relationships/image" Target="../media/image21.png"/><Relationship Id="rId6" Type="http://schemas.openxmlformats.org/officeDocument/2006/relationships/image" Target="../media/image10.svg"/><Relationship Id="rId5" Type="http://schemas.openxmlformats.org/officeDocument/2006/relationships/image" Target="../media/image1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23.png"/><Relationship Id="rId15" Type="http://schemas.openxmlformats.org/officeDocument/2006/relationships/notesSlide" Target="../notesSlides/notesSlide12.xml"/><Relationship Id="rId14" Type="http://schemas.openxmlformats.org/officeDocument/2006/relationships/slideLayout" Target="../slideLayouts/slideLayout2.xml"/><Relationship Id="rId13" Type="http://schemas.openxmlformats.org/officeDocument/2006/relationships/image" Target="../media/image28.png"/><Relationship Id="rId12" Type="http://schemas.openxmlformats.org/officeDocument/2006/relationships/image" Target="../media/image27.png"/><Relationship Id="rId11" Type="http://schemas.openxmlformats.org/officeDocument/2006/relationships/image" Target="../media/image26.png"/><Relationship Id="rId10" Type="http://schemas.openxmlformats.org/officeDocument/2006/relationships/image" Target="../media/image25.png"/><Relationship Id="rId1" Type="http://schemas.openxmlformats.org/officeDocument/2006/relationships/image" Target="../media/image22.png"/></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34.jpeg"/><Relationship Id="rId7" Type="http://schemas.openxmlformats.org/officeDocument/2006/relationships/image" Target="../media/image33.png"/><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 Id="rId3" Type="http://schemas.openxmlformats.org/officeDocument/2006/relationships/image" Target="../media/image29.jpeg"/><Relationship Id="rId2" Type="http://schemas.openxmlformats.org/officeDocument/2006/relationships/image" Target="../media/image3.png"/><Relationship Id="rId10" Type="http://schemas.openxmlformats.org/officeDocument/2006/relationships/notesSlide" Target="../notesSlides/notesSlide13.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image" Target="../media/image36.png"/><Relationship Id="rId3" Type="http://schemas.openxmlformats.org/officeDocument/2006/relationships/image" Target="../media/image35.png"/><Relationship Id="rId2" Type="http://schemas.openxmlformats.org/officeDocument/2006/relationships/image" Target="../media/image3.pn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4" name="Google Shape;64;p2"/>
          <p:cNvPicPr preferRelativeResize="0"/>
          <p:nvPr/>
        </p:nvPicPr>
        <p:blipFill rotWithShape="1">
          <a:blip r:embed="rId1"/>
          <a:srcRect/>
          <a:stretch>
            <a:fillRect/>
          </a:stretch>
        </p:blipFill>
        <p:spPr>
          <a:xfrm>
            <a:off x="0" y="0"/>
            <a:ext cx="9144000" cy="5245477"/>
          </a:xfrm>
          <a:prstGeom prst="rect">
            <a:avLst/>
          </a:prstGeom>
          <a:noFill/>
          <a:ln>
            <a:noFill/>
          </a:ln>
        </p:spPr>
      </p:pic>
      <p:sp>
        <p:nvSpPr>
          <p:cNvPr id="65" name="Google Shape;65;p2"/>
          <p:cNvSpPr txBox="1">
            <a:spLocks noGrp="1"/>
          </p:cNvSpPr>
          <p:nvPr>
            <p:ph type="ctrTitle"/>
          </p:nvPr>
        </p:nvSpPr>
        <p:spPr>
          <a:xfrm>
            <a:off x="772795" y="758190"/>
            <a:ext cx="7598410" cy="2997835"/>
          </a:xfrm>
          <a:prstGeom prst="rect">
            <a:avLst/>
          </a:prstGeom>
          <a:noFill/>
          <a:ln>
            <a:noFill/>
          </a:ln>
        </p:spPr>
        <p:txBody>
          <a:bodyPr spcFirstLastPara="1" wrap="square" lIns="68575" tIns="34275" rIns="68575" bIns="34275" anchor="b" anchorCtr="0">
            <a:normAutofit fontScale="90000"/>
          </a:bodyPr>
          <a:lstStyle/>
          <a:p>
            <a:pPr marL="0" lvl="0" indent="0" algn="ctr" rtl="0">
              <a:lnSpc>
                <a:spcPct val="115000"/>
              </a:lnSpc>
              <a:spcBef>
                <a:spcPts val="0"/>
              </a:spcBef>
              <a:spcAft>
                <a:spcPts val="0"/>
              </a:spcAft>
              <a:buClr>
                <a:schemeClr val="lt1"/>
              </a:buClr>
              <a:buSzPts val="4500"/>
              <a:buFont typeface="Microsoft YaHei" panose="020B0503020204020204" charset="-122"/>
              <a:buNone/>
            </a:pPr>
            <a:r>
              <a:rPr lang="en-US" altLang="zh-CN" sz="4445" b="1">
                <a:solidFill>
                  <a:schemeClr val="bg1"/>
                </a:solidFill>
                <a:latin typeface="Times New Roman" panose="02020503050405090304" charset="0"/>
                <a:cs typeface="Times New Roman" panose="02020503050405090304" charset="0"/>
              </a:rPr>
              <a:t>The Cultural Rhythms of Variant Chinese Characters</a:t>
            </a:r>
            <a:br>
              <a:rPr lang="en-US" altLang="zh-CN" sz="4445" b="1">
                <a:solidFill>
                  <a:schemeClr val="bg1"/>
                </a:solidFill>
                <a:latin typeface="Times New Roman" panose="02020503050405090304" charset="0"/>
                <a:cs typeface="Times New Roman" panose="02020503050405090304" charset="0"/>
              </a:rPr>
            </a:br>
            <a:r>
              <a:rPr lang="en-US" altLang="zh-CN" sz="3110">
                <a:solidFill>
                  <a:schemeClr val="bg1"/>
                </a:solidFill>
                <a:latin typeface="Times New Roman" panose="02020503050405090304" charset="0"/>
                <a:cs typeface="Times New Roman" panose="02020503050405090304" charset="0"/>
              </a:rPr>
              <a:t>— Research on the Transmission of Variant Characters in Zhuang Minority Texts during the Mid-to-Late Qing Dynasty</a:t>
            </a:r>
            <a:endParaRPr lang="en-US" altLang="zh-CN" sz="3110">
              <a:solidFill>
                <a:schemeClr val="bg1"/>
              </a:solidFill>
              <a:latin typeface="Times New Roman" panose="02020503050405090304" charset="0"/>
              <a:cs typeface="Times New Roman" panose="02020503050405090304" charset="0"/>
            </a:endParaRPr>
          </a:p>
        </p:txBody>
      </p:sp>
      <p:sp>
        <p:nvSpPr>
          <p:cNvPr id="66" name="Google Shape;66;p2"/>
          <p:cNvSpPr txBox="1">
            <a:spLocks noGrp="1"/>
          </p:cNvSpPr>
          <p:nvPr>
            <p:ph type="subTitle" idx="1"/>
          </p:nvPr>
        </p:nvSpPr>
        <p:spPr>
          <a:xfrm>
            <a:off x="520700" y="4161790"/>
            <a:ext cx="8102600" cy="446405"/>
          </a:xfrm>
          <a:prstGeom prst="rect">
            <a:avLst/>
          </a:prstGeom>
          <a:noFill/>
          <a:ln>
            <a:noFill/>
          </a:ln>
        </p:spPr>
        <p:txBody>
          <a:bodyPr spcFirstLastPara="1" wrap="square" lIns="68575" tIns="34275" rIns="68575" bIns="34275" anchor="t" anchorCtr="0">
            <a:noAutofit/>
          </a:bodyPr>
          <a:lstStyle/>
          <a:p>
            <a:pPr marL="0" lvl="0" indent="0" algn="ctr" rtl="0">
              <a:lnSpc>
                <a:spcPct val="90000"/>
              </a:lnSpc>
              <a:spcBef>
                <a:spcPts val="0"/>
              </a:spcBef>
              <a:spcAft>
                <a:spcPts val="0"/>
              </a:spcAft>
              <a:buClr>
                <a:schemeClr val="lt1"/>
              </a:buClr>
              <a:buSzPct val="64000"/>
              <a:buNone/>
            </a:pPr>
            <a:r>
              <a:rPr lang="zh-CN" sz="1900" b="1" dirty="0">
                <a:solidFill>
                  <a:schemeClr val="lt1"/>
                </a:solidFill>
                <a:latin typeface="Times New Roman" panose="02020503050405090304"/>
                <a:ea typeface="Times New Roman" panose="02020503050405090304"/>
                <a:cs typeface="Times New Roman" panose="02020503050405090304"/>
                <a:sym typeface="Times New Roman" panose="02020503050405090304"/>
              </a:rPr>
              <a:t>Student Name：__</a:t>
            </a:r>
            <a:r>
              <a:rPr lang="en-US" altLang="zh-CN" sz="1900" b="1" dirty="0">
                <a:solidFill>
                  <a:schemeClr val="lt1"/>
                </a:solidFill>
                <a:latin typeface="Times New Roman" panose="02020503050405090304"/>
                <a:ea typeface="Times New Roman" panose="02020503050405090304"/>
                <a:cs typeface="Times New Roman" panose="02020503050405090304"/>
                <a:sym typeface="Times New Roman" panose="02020503050405090304"/>
              </a:rPr>
              <a:t>Boge Xiao</a:t>
            </a:r>
            <a:r>
              <a:rPr lang="zh-CN" sz="1900" b="1" dirty="0">
                <a:solidFill>
                  <a:schemeClr val="lt1"/>
                </a:solidFill>
                <a:latin typeface="Times New Roman" panose="02020503050405090304"/>
                <a:ea typeface="Times New Roman" panose="02020503050405090304"/>
                <a:cs typeface="Times New Roman" panose="02020503050405090304"/>
                <a:sym typeface="Times New Roman" panose="02020503050405090304"/>
              </a:rPr>
              <a:t>__     Research Advisor：_</a:t>
            </a:r>
            <a:r>
              <a:rPr lang="en-US" altLang="zh-CN" sz="1900" b="1" dirty="0">
                <a:solidFill>
                  <a:schemeClr val="lt1"/>
                </a:solidFill>
                <a:latin typeface="Times New Roman" panose="02020503050405090304"/>
                <a:ea typeface="Times New Roman" panose="02020503050405090304"/>
                <a:cs typeface="Times New Roman" panose="02020503050405090304"/>
                <a:sym typeface="Times New Roman" panose="02020503050405090304"/>
              </a:rPr>
              <a:t>Dr. Zhang Zhehang</a:t>
            </a:r>
            <a:r>
              <a:rPr lang="zh-CN" sz="1900" b="1" dirty="0">
                <a:solidFill>
                  <a:schemeClr val="lt1"/>
                </a:solidFill>
                <a:latin typeface="Times New Roman" panose="02020503050405090304"/>
                <a:ea typeface="Times New Roman" panose="02020503050405090304"/>
                <a:cs typeface="Times New Roman" panose="02020503050405090304"/>
                <a:sym typeface="Times New Roman" panose="02020503050405090304"/>
              </a:rPr>
              <a:t>_</a:t>
            </a:r>
            <a:endParaRPr lang="zh-CN" sz="1900" b="1" dirty="0">
              <a:solidFill>
                <a:schemeClr val="lt1"/>
              </a:solidFill>
              <a:latin typeface="Times New Roman" panose="02020503050405090304"/>
              <a:ea typeface="Times New Roman" panose="02020503050405090304"/>
              <a:cs typeface="Times New Roman" panose="02020503050405090304"/>
              <a:sym typeface="Times New Roman" panose="02020503050405090304"/>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3"/>
          <p:cNvSpPr txBox="1">
            <a:spLocks noGrp="1"/>
          </p:cNvSpPr>
          <p:nvPr>
            <p:ph type="title"/>
          </p:nvPr>
        </p:nvSpPr>
        <p:spPr>
          <a:xfrm>
            <a:off x="550243" y="192830"/>
            <a:ext cx="11360700" cy="763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1200"/>
              </a:spcAft>
              <a:buClr>
                <a:schemeClr val="dk1"/>
              </a:buClr>
              <a:buSzPts val="1100"/>
              <a:buFont typeface="Arial" panose="020B0604020202090204"/>
              <a:buNone/>
            </a:pPr>
            <a:r>
              <a:rPr lang="zh-CN" b="1">
                <a:solidFill>
                  <a:srgbClr val="595959"/>
                </a:solidFill>
                <a:latin typeface="Times New Roman" panose="02020503050405090304"/>
                <a:ea typeface="Times New Roman" panose="02020503050405090304"/>
                <a:cs typeface="Times New Roman" panose="02020503050405090304"/>
                <a:sym typeface="Times New Roman" panose="02020503050405090304"/>
              </a:rPr>
              <a:t>Research Question</a:t>
            </a:r>
            <a:endParaRPr>
              <a:latin typeface="Times New Roman" panose="02020503050405090304"/>
              <a:ea typeface="Times New Roman" panose="02020503050405090304"/>
              <a:cs typeface="Times New Roman" panose="02020503050405090304"/>
              <a:sym typeface="Times New Roman" panose="02020503050405090304"/>
            </a:endParaRPr>
          </a:p>
        </p:txBody>
      </p:sp>
      <p:sp>
        <p:nvSpPr>
          <p:cNvPr id="72" name="Google Shape;72;p3"/>
          <p:cNvSpPr txBox="1">
            <a:spLocks noGrp="1"/>
          </p:cNvSpPr>
          <p:nvPr>
            <p:ph type="body" idx="1"/>
          </p:nvPr>
        </p:nvSpPr>
        <p:spPr>
          <a:xfrm>
            <a:off x="454660" y="938530"/>
            <a:ext cx="8256270" cy="3808095"/>
          </a:xfrm>
          <a:prstGeom prst="rect">
            <a:avLst/>
          </a:prstGeom>
          <a:noFill/>
          <a:ln>
            <a:noFill/>
          </a:ln>
        </p:spPr>
        <p:txBody>
          <a:bodyPr spcFirstLastPara="1" wrap="square" lIns="68575" tIns="34275" rIns="68575" bIns="34275" anchor="t" anchorCtr="0">
            <a:noAutofit/>
          </a:bodyPr>
          <a:lstStyle/>
          <a:p>
            <a:pPr marL="285750" lvl="0"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Scope</a:t>
            </a:r>
            <a:endParaRPr lang="en-US" altLang="zh-CN">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Focus: Variant Chinese characters in the Zhuang region during the mid-to-late Qing Dynasty.</a:t>
            </a:r>
            <a:endParaRPr lang="en-US" altLang="zh-CN">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Context: Cultural identity and transmission in a cross-cultural environment</a:t>
            </a:r>
            <a:endParaRPr lang="en-US" altLang="zh-CN">
              <a:latin typeface="Times New Roman" panose="02020503050405090304" charset="0"/>
              <a:cs typeface="Times New Roman" panose="02020503050405090304" charset="0"/>
            </a:endParaRPr>
          </a:p>
          <a:p>
            <a:pPr marL="285750" lvl="0"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Core Questions</a:t>
            </a:r>
            <a:endParaRPr lang="en-US" altLang="zh-CN">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sym typeface="+mn-ea"/>
              </a:rPr>
              <a:t>How were variant characters preserved and adapted in the Zhuang region?</a:t>
            </a:r>
            <a:endParaRPr lang="en-US" altLang="zh-CN">
              <a:latin typeface="Times New Roman" panose="02020503050405090304" charset="0"/>
              <a:cs typeface="Times New Roman" panose="02020503050405090304" charset="0"/>
              <a:sym typeface="+mn-ea"/>
            </a:endParaRPr>
          </a:p>
          <a:p>
            <a:pPr marL="742950" lvl="1"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sym typeface="+mn-ea"/>
              </a:rPr>
              <a:t>What cultural mechanisms enabled their integration into local practices?</a:t>
            </a:r>
            <a:endParaRPr lang="en-US" altLang="zh-CN">
              <a:latin typeface="Times New Roman" panose="02020503050405090304" charset="0"/>
              <a:cs typeface="Times New Roman" panose="02020503050405090304" charset="0"/>
            </a:endParaRPr>
          </a:p>
          <a:p>
            <a:pPr marL="285750" lvl="0"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Hypotheses</a:t>
            </a:r>
            <a:endParaRPr lang="en-US" altLang="zh-CN">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Geographic and cultural isolation facilitated the preservation of variant forms.</a:t>
            </a:r>
            <a:endParaRPr lang="en-US" altLang="zh-CN">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Local adaptation gave these characters new meanings aligned with Zhuang traditions.</a:t>
            </a:r>
            <a:endParaRPr lang="en-US" altLang="zh-CN">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These practices served as a bridge for cultural transmission to Southeast Asia.</a:t>
            </a:r>
            <a:endParaRPr lang="en-US" altLang="zh-CN">
              <a:latin typeface="Times New Roman" panose="02020503050405090304" charset="0"/>
              <a:cs typeface="Times New Roman" panose="02020503050405090304" charset="0"/>
            </a:endParaRPr>
          </a:p>
          <a:p>
            <a:pPr marL="171450" lvl="0" indent="-171450" algn="l" rtl="0">
              <a:lnSpc>
                <a:spcPct val="150000"/>
              </a:lnSpc>
              <a:spcBef>
                <a:spcPts val="0"/>
              </a:spcBef>
              <a:spcAft>
                <a:spcPts val="0"/>
              </a:spcAft>
              <a:buClr>
                <a:schemeClr val="dk1"/>
              </a:buClr>
              <a:buSzPts val="800"/>
              <a:buChar char="●"/>
            </a:pPr>
            <a:endParaRPr lang="en-US" altLang="zh-CN">
              <a:latin typeface="Times New Roman" panose="02020503050405090304" charset="0"/>
              <a:cs typeface="Times New Roman" panose="02020503050405090304" charset="0"/>
            </a:endParaRPr>
          </a:p>
          <a:p>
            <a:pPr marL="457200" lvl="1" indent="0" algn="l" rtl="0">
              <a:lnSpc>
                <a:spcPct val="150000"/>
              </a:lnSpc>
              <a:spcBef>
                <a:spcPts val="0"/>
              </a:spcBef>
              <a:spcAft>
                <a:spcPts val="0"/>
              </a:spcAft>
              <a:buClr>
                <a:schemeClr val="dk1"/>
              </a:buClr>
              <a:buSzPts val="800"/>
              <a:buNone/>
            </a:pPr>
            <a:endParaRPr lang="en-US" altLang="zh-CN">
              <a:latin typeface="Times New Roman" panose="02020503050405090304" charset="0"/>
              <a:cs typeface="Times New Roman" panose="02020503050405090304" charset="0"/>
            </a:endParaRPr>
          </a:p>
          <a:p>
            <a:pPr marL="628650" lvl="1" indent="-171450" algn="l" rtl="0">
              <a:lnSpc>
                <a:spcPct val="150000"/>
              </a:lnSpc>
              <a:spcBef>
                <a:spcPts val="0"/>
              </a:spcBef>
              <a:spcAft>
                <a:spcPts val="0"/>
              </a:spcAft>
              <a:buClr>
                <a:schemeClr val="dk1"/>
              </a:buClr>
              <a:buSzPts val="800"/>
              <a:buChar char="●"/>
            </a:pPr>
            <a:endParaRPr lang="en-US" altLang="zh-CN">
              <a:latin typeface="Times New Roman" panose="02020503050405090304" charset="0"/>
              <a:cs typeface="Times New Roman" panose="02020503050405090304" charset="0"/>
            </a:endParaRPr>
          </a:p>
        </p:txBody>
      </p:sp>
      <p:pic>
        <p:nvPicPr>
          <p:cNvPr id="73" name="Google Shape;73;p3"/>
          <p:cNvPicPr preferRelativeResize="0"/>
          <p:nvPr/>
        </p:nvPicPr>
        <p:blipFill rotWithShape="1">
          <a:blip r:embed="rId1"/>
          <a:srcRect/>
          <a:stretch>
            <a:fillRect/>
          </a:stretch>
        </p:blipFill>
        <p:spPr>
          <a:xfrm>
            <a:off x="454966" y="412619"/>
            <a:ext cx="38100" cy="323850"/>
          </a:xfrm>
          <a:prstGeom prst="rect">
            <a:avLst/>
          </a:prstGeom>
          <a:noFill/>
          <a:ln>
            <a:noFill/>
          </a:ln>
        </p:spPr>
      </p:pic>
      <p:pic>
        <p:nvPicPr>
          <p:cNvPr id="74" name="Google Shape;74;p3"/>
          <p:cNvPicPr preferRelativeResize="0"/>
          <p:nvPr/>
        </p:nvPicPr>
        <p:blipFill rotWithShape="1">
          <a:blip r:embed="rId2"/>
          <a:srcRect/>
          <a:stretch>
            <a:fillRect/>
          </a:stretch>
        </p:blipFill>
        <p:spPr>
          <a:xfrm>
            <a:off x="7923929" y="192826"/>
            <a:ext cx="1016391" cy="20327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8"/>
        <p:cNvGrpSpPr/>
        <p:nvPr/>
      </p:nvGrpSpPr>
      <p:grpSpPr>
        <a:xfrm>
          <a:off x="0" y="0"/>
          <a:ext cx="0" cy="0"/>
          <a:chOff x="0" y="0"/>
          <a:chExt cx="0" cy="0"/>
        </a:xfrm>
      </p:grpSpPr>
      <p:sp>
        <p:nvSpPr>
          <p:cNvPr id="79" name="Google Shape;79;p4"/>
          <p:cNvSpPr txBox="1">
            <a:spLocks noGrp="1"/>
          </p:cNvSpPr>
          <p:nvPr>
            <p:ph type="title"/>
          </p:nvPr>
        </p:nvSpPr>
        <p:spPr>
          <a:xfrm>
            <a:off x="550243" y="192830"/>
            <a:ext cx="11360700" cy="763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1200"/>
              </a:spcAft>
              <a:buClr>
                <a:schemeClr val="dk1"/>
              </a:buClr>
              <a:buSzPts val="1100"/>
              <a:buFont typeface="Arial" panose="020B0604020202090204"/>
              <a:buNone/>
            </a:pPr>
            <a:r>
              <a:rPr lang="zh-CN" b="1">
                <a:solidFill>
                  <a:srgbClr val="595959"/>
                </a:solidFill>
                <a:latin typeface="Times New Roman" panose="02020503050405090304"/>
                <a:ea typeface="Times New Roman" panose="02020503050405090304"/>
                <a:cs typeface="Times New Roman" panose="02020503050405090304"/>
                <a:sym typeface="Times New Roman" panose="02020503050405090304"/>
              </a:rPr>
              <a:t>Background</a:t>
            </a:r>
            <a:endParaRPr>
              <a:latin typeface="Times New Roman" panose="02020503050405090304"/>
              <a:ea typeface="Times New Roman" panose="02020503050405090304"/>
              <a:cs typeface="Times New Roman" panose="02020503050405090304"/>
              <a:sym typeface="Times New Roman" panose="02020503050405090304"/>
            </a:endParaRPr>
          </a:p>
        </p:txBody>
      </p:sp>
      <p:sp>
        <p:nvSpPr>
          <p:cNvPr id="80" name="Google Shape;80;p4"/>
          <p:cNvSpPr txBox="1">
            <a:spLocks noGrp="1"/>
          </p:cNvSpPr>
          <p:nvPr>
            <p:ph type="body" idx="1"/>
          </p:nvPr>
        </p:nvSpPr>
        <p:spPr>
          <a:xfrm>
            <a:off x="454660" y="1523365"/>
            <a:ext cx="8256270" cy="3217545"/>
          </a:xfrm>
          <a:prstGeom prst="rect">
            <a:avLst/>
          </a:prstGeom>
          <a:noFill/>
          <a:ln>
            <a:noFill/>
          </a:ln>
        </p:spPr>
        <p:txBody>
          <a:bodyPr spcFirstLastPara="1" wrap="square" lIns="68575" tIns="34275" rIns="68575" bIns="34275" anchor="t" anchorCtr="0">
            <a:noAutofit/>
          </a:bodyPr>
          <a:lstStyle/>
          <a:p>
            <a:pPr marL="285750" lvl="0"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Related Research Areas</a:t>
            </a:r>
            <a:endParaRPr lang="en-US" altLang="zh-CN">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Cross-cultural interactions between Han Chinese and Zhuang minorities.</a:t>
            </a:r>
            <a:endParaRPr lang="en-US" altLang="zh-CN">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The evolution and standardization of Chinese characters.</a:t>
            </a:r>
            <a:endParaRPr lang="en-US" altLang="zh-CN">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Preservation of cultural identity through local adaptations of script.</a:t>
            </a:r>
            <a:endParaRPr lang="en-US" altLang="zh-CN">
              <a:latin typeface="Times New Roman" panose="02020503050405090304" charset="0"/>
              <a:cs typeface="Times New Roman" panose="02020503050405090304" charset="0"/>
            </a:endParaRPr>
          </a:p>
          <a:p>
            <a:pPr marL="171450" lvl="0" indent="-171450" algn="l" rtl="0">
              <a:lnSpc>
                <a:spcPct val="150000"/>
              </a:lnSpc>
              <a:spcBef>
                <a:spcPts val="0"/>
              </a:spcBef>
              <a:spcAft>
                <a:spcPts val="0"/>
              </a:spcAft>
              <a:buClr>
                <a:schemeClr val="dk1"/>
              </a:buClr>
              <a:buSzPts val="800"/>
            </a:pPr>
            <a:r>
              <a:rPr lang="zh-CN" sz="1200">
                <a:solidFill>
                  <a:srgbClr val="7F7F7F"/>
                </a:solidFill>
                <a:highlight>
                  <a:srgbClr val="FFFFFF"/>
                </a:highlight>
                <a:latin typeface="Times New Roman" panose="02020503050405090304" charset="0"/>
                <a:ea typeface="Microsoft YaHei" panose="020B0503020204020204" charset="-122"/>
                <a:cs typeface="Times New Roman" panose="02020503050405090304" charset="0"/>
                <a:sym typeface="Microsoft YaHei" panose="020B0503020204020204" charset="-122"/>
              </a:rPr>
              <a:t> </a:t>
            </a:r>
            <a:r>
              <a:rPr lang="en-US" altLang="zh-CN">
                <a:latin typeface="Times New Roman" panose="02020503050405090304" charset="0"/>
                <a:cs typeface="Times New Roman" panose="02020503050405090304" charset="0"/>
              </a:rPr>
              <a:t>Significance of the Study</a:t>
            </a:r>
            <a:endParaRPr lang="en-US" altLang="zh-CN">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To Academia: Provides insight into how minority cultures preserve and adapt language amidst external influences.</a:t>
            </a:r>
            <a:endParaRPr lang="en-US" altLang="zh-CN">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To Readers: Demonstrates the enduring impact of cultural adaptation on the preservation of diversity.</a:t>
            </a:r>
            <a:endParaRPr lang="en-US" altLang="zh-CN">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To Society: Promotes appreciation for cultural heritage and minority contributions to national identity.</a:t>
            </a:r>
            <a:endParaRPr sz="1200">
              <a:solidFill>
                <a:srgbClr val="7F7F7F"/>
              </a:solidFill>
              <a:highlight>
                <a:srgbClr val="FFFFFF"/>
              </a:highlight>
              <a:latin typeface="Times New Roman" panose="02020503050405090304" charset="0"/>
              <a:ea typeface="Microsoft YaHei" panose="020B0503020204020204" charset="-122"/>
              <a:cs typeface="Times New Roman" panose="02020503050405090304" charset="0"/>
              <a:sym typeface="Microsoft YaHei" panose="020B0503020204020204" charset="-122"/>
            </a:endParaRPr>
          </a:p>
        </p:txBody>
      </p:sp>
      <p:pic>
        <p:nvPicPr>
          <p:cNvPr id="81" name="Google Shape;81;p4"/>
          <p:cNvPicPr preferRelativeResize="0"/>
          <p:nvPr/>
        </p:nvPicPr>
        <p:blipFill rotWithShape="1">
          <a:blip r:embed="rId1"/>
          <a:srcRect/>
          <a:stretch>
            <a:fillRect/>
          </a:stretch>
        </p:blipFill>
        <p:spPr>
          <a:xfrm>
            <a:off x="454966" y="412619"/>
            <a:ext cx="38100" cy="323850"/>
          </a:xfrm>
          <a:prstGeom prst="rect">
            <a:avLst/>
          </a:prstGeom>
          <a:noFill/>
          <a:ln>
            <a:noFill/>
          </a:ln>
        </p:spPr>
      </p:pic>
      <p:pic>
        <p:nvPicPr>
          <p:cNvPr id="82" name="Google Shape;82;p4"/>
          <p:cNvPicPr preferRelativeResize="0"/>
          <p:nvPr/>
        </p:nvPicPr>
        <p:blipFill rotWithShape="1">
          <a:blip r:embed="rId2"/>
          <a:srcRect/>
          <a:stretch>
            <a:fillRect/>
          </a:stretch>
        </p:blipFill>
        <p:spPr>
          <a:xfrm>
            <a:off x="7923929" y="192826"/>
            <a:ext cx="1016391" cy="203279"/>
          </a:xfrm>
          <a:prstGeom prst="rect">
            <a:avLst/>
          </a:prstGeom>
          <a:noFill/>
          <a:ln>
            <a:noFill/>
          </a:ln>
        </p:spPr>
      </p:pic>
      <p:pic>
        <p:nvPicPr>
          <p:cNvPr id="2" name="图片 1"/>
          <p:cNvPicPr>
            <a:picLocks noChangeAspect="1"/>
          </p:cNvPicPr>
          <p:nvPr/>
        </p:nvPicPr>
        <p:blipFill>
          <a:blip r:embed="rId3"/>
          <a:stretch>
            <a:fillRect/>
          </a:stretch>
        </p:blipFill>
        <p:spPr>
          <a:xfrm>
            <a:off x="6719570" y="609600"/>
            <a:ext cx="2077085" cy="2586355"/>
          </a:xfrm>
          <a:prstGeom prst="rect">
            <a:avLst/>
          </a:prstGeom>
        </p:spPr>
      </p:pic>
      <p:pic>
        <p:nvPicPr>
          <p:cNvPr id="3" name="图片 2"/>
          <p:cNvPicPr>
            <a:picLocks noChangeAspect="1"/>
          </p:cNvPicPr>
          <p:nvPr/>
        </p:nvPicPr>
        <p:blipFill>
          <a:blip r:embed="rId4"/>
          <a:stretch>
            <a:fillRect/>
          </a:stretch>
        </p:blipFill>
        <p:spPr>
          <a:xfrm>
            <a:off x="3522980" y="147955"/>
            <a:ext cx="2658745" cy="17367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5"/>
          <p:cNvSpPr txBox="1">
            <a:spLocks noGrp="1"/>
          </p:cNvSpPr>
          <p:nvPr>
            <p:ph type="title"/>
          </p:nvPr>
        </p:nvSpPr>
        <p:spPr>
          <a:xfrm>
            <a:off x="550243" y="294465"/>
            <a:ext cx="11360700" cy="763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1200"/>
              </a:spcAft>
              <a:buClr>
                <a:schemeClr val="dk1"/>
              </a:buClr>
              <a:buSzPts val="1100"/>
              <a:buFont typeface="Arial" panose="020B0604020202090204"/>
              <a:buNone/>
            </a:pPr>
            <a:r>
              <a:rPr lang="zh-CN" b="1">
                <a:solidFill>
                  <a:srgbClr val="595959"/>
                </a:solidFill>
                <a:latin typeface="Times New Roman" panose="02020503050405090304"/>
                <a:ea typeface="Times New Roman" panose="02020503050405090304"/>
                <a:cs typeface="Times New Roman" panose="02020503050405090304"/>
                <a:sym typeface="Times New Roman" panose="02020503050405090304"/>
              </a:rPr>
              <a:t>Literature Review</a:t>
            </a:r>
            <a:endParaRPr>
              <a:latin typeface="Times New Roman" panose="02020503050405090304"/>
              <a:ea typeface="Times New Roman" panose="02020503050405090304"/>
              <a:cs typeface="Times New Roman" panose="02020503050405090304"/>
              <a:sym typeface="Times New Roman" panose="02020503050405090304"/>
            </a:endParaRPr>
          </a:p>
        </p:txBody>
      </p:sp>
      <p:sp>
        <p:nvSpPr>
          <p:cNvPr id="88" name="Google Shape;88;p5"/>
          <p:cNvSpPr txBox="1">
            <a:spLocks noGrp="1"/>
          </p:cNvSpPr>
          <p:nvPr>
            <p:ph type="body" idx="1"/>
          </p:nvPr>
        </p:nvSpPr>
        <p:spPr>
          <a:xfrm>
            <a:off x="443865" y="1052195"/>
            <a:ext cx="8256270" cy="3867785"/>
          </a:xfrm>
          <a:prstGeom prst="rect">
            <a:avLst/>
          </a:prstGeom>
          <a:noFill/>
          <a:ln>
            <a:noFill/>
          </a:ln>
        </p:spPr>
        <p:txBody>
          <a:bodyPr spcFirstLastPara="1" wrap="square" lIns="68575" tIns="34275" rIns="68575" bIns="34275" anchor="t" anchorCtr="0">
            <a:noAutofit/>
          </a:bodyPr>
          <a:lstStyle/>
          <a:p>
            <a:pPr marL="285750" lvl="0" indent="-285750" algn="l" rtl="0">
              <a:lnSpc>
                <a:spcPct val="150000"/>
              </a:lnSpc>
              <a:spcBef>
                <a:spcPts val="0"/>
              </a:spcBef>
              <a:spcAft>
                <a:spcPts val="0"/>
              </a:spcAft>
              <a:buClr>
                <a:schemeClr val="dk1"/>
              </a:buClr>
              <a:buSzPts val="800"/>
            </a:pPr>
            <a:r>
              <a:rPr lang="en-US" altLang="zh-CN" dirty="0">
                <a:latin typeface="Times New Roman" panose="02020503050405090304" charset="0"/>
                <a:cs typeface="Times New Roman" panose="02020503050405090304" charset="0"/>
              </a:rPr>
              <a:t>Previous Research</a:t>
            </a:r>
            <a:endParaRPr lang="en-US" altLang="zh-CN" dirty="0">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dirty="0">
                <a:latin typeface="Times New Roman" panose="02020503050405090304" charset="0"/>
                <a:cs typeface="Times New Roman" panose="02020503050405090304" charset="0"/>
              </a:rPr>
              <a:t>Cultural Dynamics: Studies on the "</a:t>
            </a:r>
            <a:r>
              <a:rPr lang="en-US" altLang="zh-CN" b="1" dirty="0" err="1">
                <a:latin typeface="Times New Roman" panose="02020503050405090304" charset="0"/>
                <a:cs typeface="Times New Roman" panose="02020503050405090304" charset="0"/>
              </a:rPr>
              <a:t>Tianxia</a:t>
            </a:r>
            <a:r>
              <a:rPr lang="en-US" altLang="zh-CN" b="1" dirty="0">
                <a:latin typeface="Times New Roman" panose="02020503050405090304" charset="0"/>
                <a:cs typeface="Times New Roman" panose="02020503050405090304" charset="0"/>
              </a:rPr>
              <a:t> System</a:t>
            </a:r>
            <a:r>
              <a:rPr lang="en-US" altLang="zh-CN" dirty="0">
                <a:latin typeface="Times New Roman" panose="02020503050405090304" charset="0"/>
                <a:cs typeface="Times New Roman" panose="02020503050405090304" charset="0"/>
              </a:rPr>
              <a:t>" (Zhao </a:t>
            </a:r>
            <a:r>
              <a:rPr lang="en-US" altLang="zh-CN" dirty="0" err="1">
                <a:latin typeface="Times New Roman" panose="02020503050405090304" charset="0"/>
                <a:cs typeface="Times New Roman" panose="02020503050405090304" charset="0"/>
              </a:rPr>
              <a:t>Tingyang</a:t>
            </a:r>
            <a:r>
              <a:rPr lang="en-US" altLang="zh-CN" dirty="0">
                <a:latin typeface="Times New Roman" panose="02020503050405090304" charset="0"/>
                <a:cs typeface="Times New Roman" panose="02020503050405090304" charset="0"/>
              </a:rPr>
              <a:t>) emphasize the interaction between central and peripheral cultures.</a:t>
            </a:r>
            <a:endParaRPr lang="en-US" altLang="zh-CN" dirty="0">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dirty="0">
                <a:latin typeface="Times New Roman" panose="02020503050405090304" charset="0"/>
                <a:cs typeface="Times New Roman" panose="02020503050405090304" charset="0"/>
              </a:rPr>
              <a:t>Character Standardization: Research on Chinese characters' evolution highlights standardization trends driven by central authorities (e.g., Kangxi Dictionary).</a:t>
            </a:r>
            <a:endParaRPr lang="en-US" altLang="zh-CN" dirty="0">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dirty="0">
                <a:latin typeface="Times New Roman" panose="02020503050405090304" charset="0"/>
                <a:cs typeface="Times New Roman" panose="02020503050405090304" charset="0"/>
              </a:rPr>
              <a:t>Ethnic Minority Studies: Some focus on the cultural practices of Zhuang lack depth in analyzing variant characters.</a:t>
            </a:r>
            <a:endParaRPr lang="zh-CN" sz="1200" dirty="0">
              <a:solidFill>
                <a:srgbClr val="7F7F7F"/>
              </a:solidFill>
              <a:highlight>
                <a:srgbClr val="FFFFFF"/>
              </a:highlight>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285750" lvl="0" indent="-285750" algn="l" rtl="0">
              <a:lnSpc>
                <a:spcPct val="150000"/>
              </a:lnSpc>
              <a:spcBef>
                <a:spcPts val="0"/>
              </a:spcBef>
              <a:spcAft>
                <a:spcPts val="0"/>
              </a:spcAft>
              <a:buClr>
                <a:schemeClr val="dk1"/>
              </a:buClr>
              <a:buSzPts val="800"/>
            </a:pPr>
            <a:r>
              <a:rPr lang="en-US" altLang="zh-CN" dirty="0">
                <a:latin typeface="Times New Roman" panose="02020503050405090304" charset="0"/>
                <a:cs typeface="Times New Roman" panose="02020503050405090304" charset="0"/>
              </a:rPr>
              <a:t>Research Gaps</a:t>
            </a:r>
            <a:endParaRPr lang="en-US" altLang="zh-CN" dirty="0">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dirty="0">
                <a:latin typeface="Times New Roman" panose="02020503050405090304" charset="0"/>
                <a:cs typeface="Times New Roman" panose="02020503050405090304" charset="0"/>
                <a:sym typeface="+mn-ea"/>
              </a:rPr>
              <a:t>Insufficient exploration of the cultural mechanisms enabling adaptation and transmission to broader cultural circles.</a:t>
            </a:r>
            <a:endParaRPr lang="en-US" altLang="zh-CN" dirty="0">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dirty="0">
                <a:latin typeface="Times New Roman" panose="02020503050405090304" charset="0"/>
                <a:cs typeface="Times New Roman" panose="02020503050405090304" charset="0"/>
              </a:rPr>
              <a:t>Limited attention to how and why variant characters were preserved in minority regions.</a:t>
            </a:r>
            <a:endParaRPr sz="1200" dirty="0">
              <a:solidFill>
                <a:srgbClr val="7F7F7F"/>
              </a:solidFill>
              <a:highlight>
                <a:srgbClr val="FFFFFF"/>
              </a:highlight>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p:txBody>
      </p:sp>
      <p:pic>
        <p:nvPicPr>
          <p:cNvPr id="89" name="Google Shape;89;p5"/>
          <p:cNvPicPr preferRelativeResize="0"/>
          <p:nvPr/>
        </p:nvPicPr>
        <p:blipFill rotWithShape="1">
          <a:blip r:embed="rId1"/>
          <a:srcRect/>
          <a:stretch>
            <a:fillRect/>
          </a:stretch>
        </p:blipFill>
        <p:spPr>
          <a:xfrm>
            <a:off x="454966" y="412619"/>
            <a:ext cx="38100" cy="323850"/>
          </a:xfrm>
          <a:prstGeom prst="rect">
            <a:avLst/>
          </a:prstGeom>
          <a:noFill/>
          <a:ln>
            <a:noFill/>
          </a:ln>
        </p:spPr>
      </p:pic>
      <p:pic>
        <p:nvPicPr>
          <p:cNvPr id="90" name="Google Shape;90;p5"/>
          <p:cNvPicPr preferRelativeResize="0"/>
          <p:nvPr/>
        </p:nvPicPr>
        <p:blipFill rotWithShape="1">
          <a:blip r:embed="rId2"/>
          <a:srcRect/>
          <a:stretch>
            <a:fillRect/>
          </a:stretch>
        </p:blipFill>
        <p:spPr>
          <a:xfrm>
            <a:off x="7923929" y="192826"/>
            <a:ext cx="1016391" cy="20327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5"/>
          <p:cNvSpPr txBox="1">
            <a:spLocks noGrp="1"/>
          </p:cNvSpPr>
          <p:nvPr>
            <p:ph type="title"/>
          </p:nvPr>
        </p:nvSpPr>
        <p:spPr>
          <a:xfrm>
            <a:off x="550243" y="294465"/>
            <a:ext cx="11360700" cy="763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1200"/>
              </a:spcAft>
              <a:buClr>
                <a:schemeClr val="dk1"/>
              </a:buClr>
              <a:buSzPts val="1100"/>
              <a:buFont typeface="Arial" panose="020B0604020202090204"/>
              <a:buNone/>
            </a:pPr>
            <a:r>
              <a:rPr lang="zh-CN" b="1">
                <a:solidFill>
                  <a:srgbClr val="595959"/>
                </a:solidFill>
                <a:latin typeface="Times New Roman" panose="02020503050405090304"/>
                <a:ea typeface="Times New Roman" panose="02020503050405090304"/>
                <a:cs typeface="Times New Roman" panose="02020503050405090304"/>
                <a:sym typeface="Times New Roman" panose="02020503050405090304"/>
              </a:rPr>
              <a:t>Literature Review</a:t>
            </a:r>
            <a:endParaRPr>
              <a:latin typeface="Times New Roman" panose="02020503050405090304"/>
              <a:ea typeface="Times New Roman" panose="02020503050405090304"/>
              <a:cs typeface="Times New Roman" panose="02020503050405090304"/>
              <a:sym typeface="Times New Roman" panose="02020503050405090304"/>
            </a:endParaRPr>
          </a:p>
        </p:txBody>
      </p:sp>
      <p:sp>
        <p:nvSpPr>
          <p:cNvPr id="88" name="Google Shape;88;p5"/>
          <p:cNvSpPr txBox="1">
            <a:spLocks noGrp="1"/>
          </p:cNvSpPr>
          <p:nvPr>
            <p:ph type="body" idx="1"/>
          </p:nvPr>
        </p:nvSpPr>
        <p:spPr>
          <a:xfrm>
            <a:off x="454720" y="1081111"/>
            <a:ext cx="8256300" cy="3039300"/>
          </a:xfrm>
          <a:prstGeom prst="rect">
            <a:avLst/>
          </a:prstGeom>
          <a:noFill/>
          <a:ln>
            <a:noFill/>
          </a:ln>
        </p:spPr>
        <p:txBody>
          <a:bodyPr spcFirstLastPara="1" wrap="square" lIns="68575" tIns="34275" rIns="68575" bIns="34275" anchor="t" anchorCtr="0">
            <a:noAutofit/>
          </a:bodyPr>
          <a:lstStyle/>
          <a:p>
            <a:pPr marL="285750" lvl="0" indent="-285750" algn="l" rtl="0">
              <a:lnSpc>
                <a:spcPct val="150000"/>
              </a:lnSpc>
              <a:spcBef>
                <a:spcPts val="0"/>
              </a:spcBef>
              <a:spcAft>
                <a:spcPts val="0"/>
              </a:spcAft>
              <a:buClr>
                <a:schemeClr val="dk1"/>
              </a:buClr>
              <a:buSzPts val="800"/>
            </a:pPr>
            <a:r>
              <a:rPr lang="en-US" altLang="zh-CN" dirty="0">
                <a:latin typeface="Times New Roman" panose="02020503050405090304" charset="0"/>
                <a:cs typeface="Times New Roman" panose="02020503050405090304" charset="0"/>
              </a:rPr>
              <a:t>Original Contribution</a:t>
            </a:r>
            <a:endParaRPr lang="en-US" altLang="zh-CN" dirty="0">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b="1" dirty="0">
                <a:latin typeface="Times New Roman" panose="02020503050405090304" charset="0"/>
                <a:cs typeface="Times New Roman" panose="02020503050405090304" charset="0"/>
              </a:rPr>
              <a:t>New Perspective: Examines variant characters as tools for cultural resilience and cross-cultural transmission.</a:t>
            </a:r>
            <a:endParaRPr lang="en-US" altLang="zh-CN" b="1" dirty="0">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dirty="0">
                <a:latin typeface="Times New Roman" panose="02020503050405090304" charset="0"/>
                <a:cs typeface="Times New Roman" panose="02020503050405090304" charset="0"/>
                <a:sym typeface="+mn-ea"/>
              </a:rPr>
              <a:t>Methodology: Combines textual analysis with cross-cultural frameworks to explore the interplay between identity, language, and geography.</a:t>
            </a:r>
            <a:endParaRPr lang="en-US" altLang="zh-CN" b="1" dirty="0">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dirty="0">
                <a:latin typeface="Times New Roman" panose="02020503050405090304" charset="0"/>
                <a:cs typeface="Times New Roman" panose="02020503050405090304" charset="0"/>
              </a:rPr>
              <a:t>Focus: Highlights the Zhuang region's role as a bridge in spreading Chinese cultural elements to Southeast Asia.</a:t>
            </a:r>
            <a:endParaRPr lang="en-US" altLang="zh-CN" dirty="0">
              <a:latin typeface="Times New Roman" panose="02020503050405090304" charset="0"/>
              <a:cs typeface="Times New Roman" panose="02020503050405090304" charset="0"/>
            </a:endParaRPr>
          </a:p>
          <a:p>
            <a:pPr marL="285750" lvl="0" indent="-285750" algn="l" rtl="0">
              <a:lnSpc>
                <a:spcPct val="150000"/>
              </a:lnSpc>
              <a:spcBef>
                <a:spcPts val="0"/>
              </a:spcBef>
              <a:spcAft>
                <a:spcPts val="0"/>
              </a:spcAft>
              <a:buClr>
                <a:schemeClr val="dk1"/>
              </a:buClr>
              <a:buSzPts val="800"/>
            </a:pPr>
            <a:r>
              <a:rPr lang="en-US" altLang="zh-CN" dirty="0">
                <a:latin typeface="Times New Roman" panose="02020503050405090304" charset="0"/>
                <a:cs typeface="Times New Roman" panose="02020503050405090304" charset="0"/>
              </a:rPr>
              <a:t>Refocused Research Question</a:t>
            </a:r>
            <a:endParaRPr lang="en-US" altLang="zh-CN" dirty="0">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dirty="0">
                <a:latin typeface="Times New Roman" panose="02020503050405090304" charset="0"/>
                <a:cs typeface="Times New Roman" panose="02020503050405090304" charset="0"/>
              </a:rPr>
              <a:t>How do variant characters reflect the cultural rhythms of Zhuang society, and what insights do they provide into the broader dynamics of cultural transmission?</a:t>
            </a:r>
            <a:endParaRPr lang="en-US" altLang="zh-CN" dirty="0">
              <a:latin typeface="Times New Roman" panose="02020503050405090304" charset="0"/>
              <a:cs typeface="Times New Roman" panose="02020503050405090304" charset="0"/>
            </a:endParaRPr>
          </a:p>
          <a:p>
            <a:pPr marL="171450" lvl="0" indent="-171450" algn="l" rtl="0">
              <a:lnSpc>
                <a:spcPct val="150000"/>
              </a:lnSpc>
              <a:spcBef>
                <a:spcPts val="0"/>
              </a:spcBef>
              <a:spcAft>
                <a:spcPts val="0"/>
              </a:spcAft>
              <a:buClr>
                <a:schemeClr val="dk1"/>
              </a:buClr>
              <a:buSzPts val="800"/>
              <a:buChar char="●"/>
            </a:pPr>
            <a:endParaRPr lang="en-US" altLang="zh-CN" dirty="0">
              <a:latin typeface="Times New Roman" panose="02020503050405090304" charset="0"/>
              <a:cs typeface="Times New Roman" panose="02020503050405090304" charset="0"/>
            </a:endParaRPr>
          </a:p>
        </p:txBody>
      </p:sp>
      <p:pic>
        <p:nvPicPr>
          <p:cNvPr id="89" name="Google Shape;89;p5"/>
          <p:cNvPicPr preferRelativeResize="0"/>
          <p:nvPr/>
        </p:nvPicPr>
        <p:blipFill rotWithShape="1">
          <a:blip r:embed="rId1"/>
          <a:srcRect/>
          <a:stretch>
            <a:fillRect/>
          </a:stretch>
        </p:blipFill>
        <p:spPr>
          <a:xfrm>
            <a:off x="454966" y="412619"/>
            <a:ext cx="38100" cy="323850"/>
          </a:xfrm>
          <a:prstGeom prst="rect">
            <a:avLst/>
          </a:prstGeom>
          <a:noFill/>
          <a:ln>
            <a:noFill/>
          </a:ln>
        </p:spPr>
      </p:pic>
      <p:pic>
        <p:nvPicPr>
          <p:cNvPr id="90" name="Google Shape;90;p5"/>
          <p:cNvPicPr preferRelativeResize="0"/>
          <p:nvPr/>
        </p:nvPicPr>
        <p:blipFill rotWithShape="1">
          <a:blip r:embed="rId2"/>
          <a:srcRect/>
          <a:stretch>
            <a:fillRect/>
          </a:stretch>
        </p:blipFill>
        <p:spPr>
          <a:xfrm>
            <a:off x="7923929" y="192826"/>
            <a:ext cx="1016391" cy="20327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6"/>
          <p:cNvSpPr txBox="1">
            <a:spLocks noGrp="1"/>
          </p:cNvSpPr>
          <p:nvPr>
            <p:ph type="title"/>
          </p:nvPr>
        </p:nvSpPr>
        <p:spPr>
          <a:xfrm>
            <a:off x="550243" y="192865"/>
            <a:ext cx="11360700" cy="763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1200"/>
              </a:spcAft>
              <a:buClr>
                <a:schemeClr val="dk1"/>
              </a:buClr>
              <a:buSzPts val="1100"/>
              <a:buFont typeface="Arial" panose="020B0604020202090204"/>
              <a:buNone/>
            </a:pPr>
            <a:r>
              <a:rPr lang="zh-CN" b="1">
                <a:solidFill>
                  <a:srgbClr val="595959"/>
                </a:solidFill>
                <a:latin typeface="Times New Roman" panose="02020503050405090304"/>
                <a:ea typeface="Times New Roman" panose="02020503050405090304"/>
                <a:cs typeface="Times New Roman" panose="02020503050405090304"/>
                <a:sym typeface="Times New Roman" panose="02020503050405090304"/>
              </a:rPr>
              <a:t>Research Design/Method</a:t>
            </a:r>
            <a:endParaRPr>
              <a:latin typeface="Times New Roman" panose="02020503050405090304"/>
              <a:ea typeface="Times New Roman" panose="02020503050405090304"/>
              <a:cs typeface="Times New Roman" panose="02020503050405090304"/>
              <a:sym typeface="Times New Roman" panose="02020503050405090304"/>
            </a:endParaRPr>
          </a:p>
        </p:txBody>
      </p:sp>
      <p:sp>
        <p:nvSpPr>
          <p:cNvPr id="96" name="Google Shape;96;p6"/>
          <p:cNvSpPr txBox="1">
            <a:spLocks noGrp="1"/>
          </p:cNvSpPr>
          <p:nvPr>
            <p:ph type="body" idx="1"/>
          </p:nvPr>
        </p:nvSpPr>
        <p:spPr>
          <a:xfrm>
            <a:off x="454660" y="703580"/>
            <a:ext cx="8256270" cy="4439920"/>
          </a:xfrm>
          <a:prstGeom prst="rect">
            <a:avLst/>
          </a:prstGeom>
          <a:noFill/>
          <a:ln>
            <a:noFill/>
          </a:ln>
        </p:spPr>
        <p:txBody>
          <a:bodyPr spcFirstLastPara="1" wrap="square" lIns="68575" tIns="34275" rIns="68575" bIns="34275" anchor="t" anchorCtr="0">
            <a:noAutofit/>
          </a:bodyPr>
          <a:lstStyle/>
          <a:p>
            <a:pPr marL="285750" lvl="0" indent="-285750" algn="l" rtl="0">
              <a:lnSpc>
                <a:spcPct val="150000"/>
              </a:lnSpc>
              <a:spcBef>
                <a:spcPts val="0"/>
              </a:spcBef>
              <a:spcAft>
                <a:spcPts val="0"/>
              </a:spcAft>
              <a:buClr>
                <a:schemeClr val="dk1"/>
              </a:buClr>
              <a:buSzPts val="800"/>
            </a:pPr>
            <a:r>
              <a:rPr lang="en-US" altLang="zh-CN" b="1">
                <a:latin typeface="Times New Roman" panose="02020503050405090304" charset="0"/>
                <a:cs typeface="Times New Roman" panose="02020503050405090304" charset="0"/>
              </a:rPr>
              <a:t>Resources</a:t>
            </a:r>
            <a:endParaRPr lang="en-US" altLang="zh-CN" b="1">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Historical Texts:</a:t>
            </a:r>
            <a:endParaRPr lang="en-US" altLang="zh-CN">
              <a:latin typeface="Times New Roman" panose="02020503050405090304" charset="0"/>
              <a:cs typeface="Times New Roman" panose="02020503050405090304" charset="0"/>
            </a:endParaRPr>
          </a:p>
          <a:p>
            <a:pPr marL="1200150" lvl="2"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Hand-copied manuscripts from the mid-to-late Qing Dynasty (e.g., Lingbao Shengdu Mifa Daquan </a:t>
            </a:r>
            <a:r>
              <a:rPr lang="zh-CN" altLang="en-US">
                <a:latin typeface="Times New Roman" panose="02020503050405090304" charset="0"/>
                <a:cs typeface="Times New Roman" panose="02020503050405090304" charset="0"/>
              </a:rPr>
              <a:t>灵宝升度秘法大全</a:t>
            </a:r>
            <a:r>
              <a:rPr lang="en-US" altLang="zh-CN">
                <a:latin typeface="Times New Roman" panose="02020503050405090304" charset="0"/>
                <a:cs typeface="Times New Roman" panose="02020503050405090304" charset="0"/>
              </a:rPr>
              <a:t>).</a:t>
            </a:r>
            <a:endParaRPr lang="en-US" altLang="zh-CN">
              <a:latin typeface="Times New Roman" panose="02020503050405090304" charset="0"/>
              <a:cs typeface="Times New Roman" panose="02020503050405090304" charset="0"/>
            </a:endParaRPr>
          </a:p>
          <a:p>
            <a:pPr marL="1200150" lvl="2"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Ancient Zhuang script documents collected and curated by the Guangxi Minority Ancient Books Work Office.</a:t>
            </a:r>
            <a:endParaRPr lang="en-US" altLang="zh-CN">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Standard References:</a:t>
            </a:r>
            <a:endParaRPr lang="en-US" altLang="zh-CN">
              <a:latin typeface="Times New Roman" panose="02020503050405090304" charset="0"/>
              <a:cs typeface="Times New Roman" panose="02020503050405090304" charset="0"/>
            </a:endParaRPr>
          </a:p>
          <a:p>
            <a:pPr marL="1200150" lvl="2"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Kangxi Dictionary, </a:t>
            </a:r>
            <a:r>
              <a:rPr lang="en-US" altLang="zh-CN">
                <a:latin typeface="Times New Roman" panose="02020503050405090304" charset="0"/>
                <a:cs typeface="Times New Roman" panose="02020503050405090304" charset="0"/>
                <a:sym typeface="+mn-ea"/>
              </a:rPr>
              <a:t>Han Dian</a:t>
            </a:r>
            <a:r>
              <a:rPr lang="en-US" altLang="zh-CN">
                <a:latin typeface="Times New Roman" panose="02020503050405090304" charset="0"/>
                <a:cs typeface="Times New Roman" panose="02020503050405090304" charset="0"/>
              </a:rPr>
              <a:t>(compiled by national authorities).</a:t>
            </a:r>
            <a:endParaRPr lang="en-US" altLang="zh-CN">
              <a:latin typeface="Times New Roman" panose="02020503050405090304" charset="0"/>
              <a:cs typeface="Times New Roman" panose="02020503050405090304" charset="0"/>
            </a:endParaRPr>
          </a:p>
          <a:p>
            <a:pPr marL="1200150" lvl="2"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Specialized dictionaries and databases: </a:t>
            </a:r>
            <a:r>
              <a:rPr lang="en-US" altLang="zh-CN">
                <a:latin typeface="Times New Roman" panose="02020503050405090304" charset="0"/>
                <a:cs typeface="Times New Roman" panose="02020503050405090304" charset="0"/>
                <a:sym typeface="+mn-ea"/>
              </a:rPr>
              <a:t>Variant Chinese Characters Dictionary</a:t>
            </a:r>
            <a:r>
              <a:rPr lang="en-US" altLang="zh-CN">
                <a:latin typeface="Times New Roman" panose="02020503050405090304" charset="0"/>
                <a:cs typeface="Times New Roman" panose="02020503050405090304" charset="0"/>
              </a:rPr>
              <a:t>, Zi Tong Net, Ancient Zhuang Character Dictionary.</a:t>
            </a:r>
            <a:endParaRPr lang="en-US" altLang="zh-CN">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Books(example):</a:t>
            </a:r>
            <a:endParaRPr lang="en-US" altLang="zh-CN">
              <a:latin typeface="Times New Roman" panose="02020503050405090304" charset="0"/>
              <a:cs typeface="Times New Roman" panose="02020503050405090304" charset="0"/>
            </a:endParaRPr>
          </a:p>
          <a:p>
            <a:pPr marL="1200150" lvl="2"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Zhuang Shigong Daogong Scriptures(</a:t>
            </a:r>
            <a:r>
              <a:rPr lang="zh-CN" altLang="en-US">
                <a:latin typeface="Times New Roman" panose="02020503050405090304" charset="0"/>
                <a:cs typeface="Times New Roman" panose="02020503050405090304" charset="0"/>
              </a:rPr>
              <a:t>壮族师公道公经书</a:t>
            </a:r>
            <a:r>
              <a:rPr lang="en-US" altLang="zh-CN">
                <a:latin typeface="Times New Roman" panose="02020503050405090304" charset="0"/>
                <a:cs typeface="Times New Roman" panose="02020503050405090304" charset="0"/>
              </a:rPr>
              <a:t>)</a:t>
            </a:r>
            <a:endParaRPr lang="en-US" altLang="zh-CN">
              <a:latin typeface="Times New Roman" panose="02020503050405090304" charset="0"/>
              <a:cs typeface="Times New Roman" panose="02020503050405090304" charset="0"/>
            </a:endParaRPr>
          </a:p>
          <a:p>
            <a:pPr marL="1200150" lvl="2"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Identification of Ancient Book Editions.</a:t>
            </a:r>
            <a:endParaRPr lang="en-US" altLang="zh-CN">
              <a:latin typeface="Times New Roman" panose="02020503050405090304" charset="0"/>
              <a:cs typeface="Times New Roman" panose="02020503050405090304" charset="0"/>
            </a:endParaRPr>
          </a:p>
        </p:txBody>
      </p:sp>
      <p:pic>
        <p:nvPicPr>
          <p:cNvPr id="97" name="Google Shape;97;p6"/>
          <p:cNvPicPr preferRelativeResize="0"/>
          <p:nvPr/>
        </p:nvPicPr>
        <p:blipFill rotWithShape="1">
          <a:blip r:embed="rId1"/>
          <a:srcRect/>
          <a:stretch>
            <a:fillRect/>
          </a:stretch>
        </p:blipFill>
        <p:spPr>
          <a:xfrm>
            <a:off x="454966" y="412619"/>
            <a:ext cx="38100" cy="323850"/>
          </a:xfrm>
          <a:prstGeom prst="rect">
            <a:avLst/>
          </a:prstGeom>
          <a:noFill/>
          <a:ln>
            <a:noFill/>
          </a:ln>
        </p:spPr>
      </p:pic>
      <p:pic>
        <p:nvPicPr>
          <p:cNvPr id="98" name="Google Shape;98;p6"/>
          <p:cNvPicPr preferRelativeResize="0"/>
          <p:nvPr/>
        </p:nvPicPr>
        <p:blipFill rotWithShape="1">
          <a:blip r:embed="rId2"/>
          <a:srcRect/>
          <a:stretch>
            <a:fillRect/>
          </a:stretch>
        </p:blipFill>
        <p:spPr>
          <a:xfrm>
            <a:off x="7923929" y="192826"/>
            <a:ext cx="1016391" cy="20327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6"/>
          <p:cNvSpPr txBox="1">
            <a:spLocks noGrp="1"/>
          </p:cNvSpPr>
          <p:nvPr>
            <p:ph type="title"/>
          </p:nvPr>
        </p:nvSpPr>
        <p:spPr>
          <a:xfrm>
            <a:off x="550243" y="294465"/>
            <a:ext cx="11360700" cy="763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1200"/>
              </a:spcAft>
              <a:buClr>
                <a:schemeClr val="dk1"/>
              </a:buClr>
              <a:buSzPts val="1100"/>
              <a:buFont typeface="Arial" panose="020B0604020202090204"/>
              <a:buNone/>
            </a:pPr>
            <a:r>
              <a:rPr lang="zh-CN" b="1">
                <a:solidFill>
                  <a:srgbClr val="595959"/>
                </a:solidFill>
                <a:latin typeface="Times New Roman" panose="02020503050405090304"/>
                <a:ea typeface="Times New Roman" panose="02020503050405090304"/>
                <a:cs typeface="Times New Roman" panose="02020503050405090304"/>
                <a:sym typeface="Times New Roman" panose="02020503050405090304"/>
              </a:rPr>
              <a:t>Research Design/Method</a:t>
            </a:r>
            <a:endParaRPr>
              <a:latin typeface="Times New Roman" panose="02020503050405090304"/>
              <a:ea typeface="Times New Roman" panose="02020503050405090304"/>
              <a:cs typeface="Times New Roman" panose="02020503050405090304"/>
              <a:sym typeface="Times New Roman" panose="02020503050405090304"/>
            </a:endParaRPr>
          </a:p>
        </p:txBody>
      </p:sp>
      <p:sp>
        <p:nvSpPr>
          <p:cNvPr id="96" name="Google Shape;96;p6"/>
          <p:cNvSpPr txBox="1">
            <a:spLocks noGrp="1"/>
          </p:cNvSpPr>
          <p:nvPr>
            <p:ph type="body" idx="1"/>
          </p:nvPr>
        </p:nvSpPr>
        <p:spPr>
          <a:xfrm>
            <a:off x="454660" y="930275"/>
            <a:ext cx="8256270" cy="2472690"/>
          </a:xfrm>
          <a:prstGeom prst="rect">
            <a:avLst/>
          </a:prstGeom>
          <a:noFill/>
          <a:ln>
            <a:noFill/>
          </a:ln>
        </p:spPr>
        <p:txBody>
          <a:bodyPr spcFirstLastPara="1" wrap="square" lIns="68575" tIns="34275" rIns="68575" bIns="34275" anchor="t" anchorCtr="0">
            <a:noAutofit/>
          </a:bodyPr>
          <a:lstStyle/>
          <a:p>
            <a:pPr marL="285750" lvl="0" indent="-285750" algn="l" rtl="0">
              <a:lnSpc>
                <a:spcPct val="150000"/>
              </a:lnSpc>
              <a:spcBef>
                <a:spcPts val="0"/>
              </a:spcBef>
              <a:spcAft>
                <a:spcPts val="0"/>
              </a:spcAft>
              <a:buClr>
                <a:schemeClr val="dk1"/>
              </a:buClr>
              <a:buSzPts val="800"/>
            </a:pPr>
            <a:r>
              <a:rPr lang="en-US" altLang="zh-CN" b="1" dirty="0">
                <a:latin typeface="Times New Roman" panose="02020503050405090304" charset="0"/>
                <a:cs typeface="Times New Roman" panose="02020503050405090304" charset="0"/>
              </a:rPr>
              <a:t>Data Collection</a:t>
            </a:r>
            <a:endParaRPr lang="en-US" altLang="zh-CN" b="1" dirty="0">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sz="1600" dirty="0">
                <a:latin typeface="Times New Roman" panose="02020503050405090304" charset="0"/>
                <a:cs typeface="Times New Roman" panose="02020503050405090304" charset="0"/>
              </a:rPr>
              <a:t>Sampling </a:t>
            </a:r>
            <a:r>
              <a:rPr lang="en-US" altLang="zh-CN" dirty="0">
                <a:latin typeface="Times New Roman" panose="02020503050405090304" charset="0"/>
                <a:cs typeface="Times New Roman" panose="02020503050405090304" charset="0"/>
              </a:rPr>
              <a:t>Strategy</a:t>
            </a:r>
            <a:r>
              <a:rPr lang="en-US" altLang="zh-CN" sz="1600" dirty="0">
                <a:latin typeface="Times New Roman" panose="02020503050405090304" charset="0"/>
                <a:cs typeface="Times New Roman" panose="02020503050405090304" charset="0"/>
              </a:rPr>
              <a:t>:</a:t>
            </a:r>
            <a:endParaRPr lang="en-US" altLang="zh-CN" sz="1600" dirty="0">
              <a:latin typeface="Times New Roman" panose="02020503050405090304" charset="0"/>
              <a:cs typeface="Times New Roman" panose="02020503050405090304" charset="0"/>
            </a:endParaRPr>
          </a:p>
          <a:p>
            <a:pPr marL="1200150" lvl="2" indent="-285750" algn="l" rtl="0">
              <a:lnSpc>
                <a:spcPct val="150000"/>
              </a:lnSpc>
              <a:spcBef>
                <a:spcPts val="0"/>
              </a:spcBef>
              <a:spcAft>
                <a:spcPts val="0"/>
              </a:spcAft>
              <a:buClr>
                <a:schemeClr val="dk1"/>
              </a:buClr>
              <a:buSzPts val="800"/>
            </a:pPr>
            <a:r>
              <a:rPr lang="en-US" altLang="zh-CN" dirty="0">
                <a:latin typeface="Times New Roman" panose="02020503050405090304" charset="0"/>
                <a:cs typeface="Times New Roman" panose="02020503050405090304" charset="0"/>
              </a:rPr>
              <a:t>Focused on Zhuang region texts from the mid to late Qing Dynasty.</a:t>
            </a:r>
            <a:endParaRPr lang="en-US" altLang="zh-CN" dirty="0">
              <a:latin typeface="Times New Roman" panose="02020503050405090304" charset="0"/>
              <a:cs typeface="Times New Roman" panose="02020503050405090304" charset="0"/>
            </a:endParaRPr>
          </a:p>
          <a:p>
            <a:pPr marL="1200150" lvl="2" indent="-285750" algn="l" rtl="0">
              <a:lnSpc>
                <a:spcPct val="150000"/>
              </a:lnSpc>
              <a:spcBef>
                <a:spcPts val="0"/>
              </a:spcBef>
              <a:spcAft>
                <a:spcPts val="0"/>
              </a:spcAft>
              <a:buClr>
                <a:schemeClr val="dk1"/>
              </a:buClr>
              <a:buSzPts val="800"/>
            </a:pPr>
            <a:r>
              <a:rPr lang="en-US" altLang="zh-CN" dirty="0">
                <a:latin typeface="Times New Roman" panose="02020503050405090304" charset="0"/>
                <a:cs typeface="Times New Roman" panose="02020503050405090304" charset="0"/>
              </a:rPr>
              <a:t>Selected manuscripts with notable variant character usage.</a:t>
            </a:r>
            <a:endParaRPr lang="en-US" altLang="zh-CN" dirty="0">
              <a:latin typeface="Times New Roman" panose="02020503050405090304" charset="0"/>
              <a:cs typeface="Times New Roman" panose="02020503050405090304" charset="0"/>
            </a:endParaRPr>
          </a:p>
          <a:p>
            <a:pPr marL="742950" lvl="1" indent="-285750" algn="l" rtl="0">
              <a:lnSpc>
                <a:spcPct val="150000"/>
              </a:lnSpc>
              <a:spcBef>
                <a:spcPts val="0"/>
              </a:spcBef>
              <a:spcAft>
                <a:spcPts val="0"/>
              </a:spcAft>
              <a:buClr>
                <a:schemeClr val="dk1"/>
              </a:buClr>
              <a:buSzPts val="800"/>
            </a:pPr>
            <a:r>
              <a:rPr lang="en-US" altLang="zh-CN" dirty="0">
                <a:latin typeface="Times New Roman" panose="02020503050405090304" charset="0"/>
                <a:cs typeface="Times New Roman" panose="02020503050405090304" charset="0"/>
              </a:rPr>
              <a:t>Approach:</a:t>
            </a:r>
            <a:endParaRPr lang="en-US" altLang="zh-CN" dirty="0">
              <a:latin typeface="Times New Roman" panose="02020503050405090304" charset="0"/>
              <a:cs typeface="Times New Roman" panose="02020503050405090304" charset="0"/>
            </a:endParaRPr>
          </a:p>
          <a:p>
            <a:pPr marL="1200150" lvl="2" indent="-285750" algn="l" rtl="0">
              <a:lnSpc>
                <a:spcPct val="150000"/>
              </a:lnSpc>
              <a:spcBef>
                <a:spcPts val="0"/>
              </a:spcBef>
              <a:spcAft>
                <a:spcPts val="0"/>
              </a:spcAft>
              <a:buClr>
                <a:schemeClr val="dk1"/>
              </a:buClr>
              <a:buSzPts val="800"/>
            </a:pPr>
            <a:r>
              <a:rPr lang="en-US" altLang="zh-CN" dirty="0">
                <a:latin typeface="Times New Roman" panose="02020503050405090304" charset="0"/>
                <a:cs typeface="Times New Roman" panose="02020503050405090304" charset="0"/>
              </a:rPr>
              <a:t>Analyzed hand-copied texts from local contexts.</a:t>
            </a:r>
            <a:endParaRPr lang="en-US" altLang="zh-CN" dirty="0">
              <a:latin typeface="Times New Roman" panose="02020503050405090304" charset="0"/>
              <a:cs typeface="Times New Roman" panose="02020503050405090304" charset="0"/>
            </a:endParaRPr>
          </a:p>
          <a:p>
            <a:pPr marL="1200150" lvl="2" indent="-285750" algn="l" rtl="0">
              <a:lnSpc>
                <a:spcPct val="150000"/>
              </a:lnSpc>
              <a:spcBef>
                <a:spcPts val="0"/>
              </a:spcBef>
              <a:spcAft>
                <a:spcPts val="0"/>
              </a:spcAft>
              <a:buClr>
                <a:schemeClr val="dk1"/>
              </a:buClr>
              <a:buSzPts val="800"/>
            </a:pPr>
            <a:r>
              <a:rPr lang="en-US" altLang="zh-CN" dirty="0">
                <a:latin typeface="Times New Roman" panose="02020503050405090304" charset="0"/>
                <a:cs typeface="Times New Roman" panose="02020503050405090304" charset="0"/>
              </a:rPr>
              <a:t>Cross-referenced with variant and standardized Chinese scripts (e.g., Kangxi Dictionary).</a:t>
            </a:r>
            <a:endParaRPr lang="en-US" altLang="zh-CN" dirty="0">
              <a:latin typeface="Times New Roman" panose="02020503050405090304" charset="0"/>
              <a:cs typeface="Times New Roman" panose="02020503050405090304" charset="0"/>
            </a:endParaRPr>
          </a:p>
          <a:p>
            <a:pPr marL="914400" lvl="2" indent="0" algn="l" rtl="0">
              <a:lnSpc>
                <a:spcPct val="150000"/>
              </a:lnSpc>
              <a:spcBef>
                <a:spcPts val="0"/>
              </a:spcBef>
              <a:spcAft>
                <a:spcPts val="0"/>
              </a:spcAft>
              <a:buClr>
                <a:schemeClr val="dk1"/>
              </a:buClr>
              <a:buSzPts val="800"/>
              <a:buNone/>
            </a:pPr>
            <a:endParaRPr sz="1200" dirty="0">
              <a:solidFill>
                <a:srgbClr val="7F7F7F"/>
              </a:solidFill>
              <a:highlight>
                <a:srgbClr val="FFFFFF"/>
              </a:highlight>
              <a:latin typeface="Times New Roman" panose="02020503050405090304" charset="0"/>
              <a:ea typeface="Microsoft YaHei" panose="020B0503020204020204" charset="-122"/>
              <a:cs typeface="Times New Roman" panose="02020503050405090304" charset="0"/>
              <a:sym typeface="Microsoft YaHei" panose="020B0503020204020204" charset="-122"/>
            </a:endParaRPr>
          </a:p>
          <a:p>
            <a:pPr marL="0" lvl="0" indent="0" algn="l" rtl="0">
              <a:lnSpc>
                <a:spcPct val="150000"/>
              </a:lnSpc>
              <a:spcBef>
                <a:spcPts val="0"/>
              </a:spcBef>
              <a:spcAft>
                <a:spcPts val="0"/>
              </a:spcAft>
              <a:buNone/>
            </a:pPr>
            <a:endParaRPr sz="1200" dirty="0">
              <a:solidFill>
                <a:srgbClr val="7F7F7F"/>
              </a:solidFill>
              <a:highlight>
                <a:srgbClr val="FFFFFF"/>
              </a:highlight>
              <a:latin typeface="Times New Roman" panose="02020503050405090304" charset="0"/>
              <a:ea typeface="Microsoft YaHei" panose="020B0503020204020204" charset="-122"/>
              <a:cs typeface="Times New Roman" panose="02020503050405090304" charset="0"/>
              <a:sym typeface="Microsoft YaHei" panose="020B0503020204020204" charset="-122"/>
            </a:endParaRPr>
          </a:p>
        </p:txBody>
      </p:sp>
      <p:pic>
        <p:nvPicPr>
          <p:cNvPr id="97" name="Google Shape;97;p6"/>
          <p:cNvPicPr preferRelativeResize="0"/>
          <p:nvPr/>
        </p:nvPicPr>
        <p:blipFill rotWithShape="1">
          <a:blip r:embed="rId1"/>
          <a:srcRect/>
          <a:stretch>
            <a:fillRect/>
          </a:stretch>
        </p:blipFill>
        <p:spPr>
          <a:xfrm>
            <a:off x="454966" y="412619"/>
            <a:ext cx="38100" cy="323850"/>
          </a:xfrm>
          <a:prstGeom prst="rect">
            <a:avLst/>
          </a:prstGeom>
          <a:noFill/>
          <a:ln>
            <a:noFill/>
          </a:ln>
        </p:spPr>
      </p:pic>
      <p:pic>
        <p:nvPicPr>
          <p:cNvPr id="98" name="Google Shape;98;p6"/>
          <p:cNvPicPr preferRelativeResize="0"/>
          <p:nvPr/>
        </p:nvPicPr>
        <p:blipFill rotWithShape="1">
          <a:blip r:embed="rId2"/>
          <a:srcRect/>
          <a:stretch>
            <a:fillRect/>
          </a:stretch>
        </p:blipFill>
        <p:spPr>
          <a:xfrm>
            <a:off x="7923929" y="192826"/>
            <a:ext cx="1016391" cy="203279"/>
          </a:xfrm>
          <a:prstGeom prst="rect">
            <a:avLst/>
          </a:prstGeom>
          <a:noFill/>
          <a:ln>
            <a:noFill/>
          </a:ln>
        </p:spPr>
      </p:pic>
      <p:pic>
        <p:nvPicPr>
          <p:cNvPr id="6" name="图片 5"/>
          <p:cNvPicPr>
            <a:picLocks noChangeAspect="1"/>
          </p:cNvPicPr>
          <p:nvPr/>
        </p:nvPicPr>
        <p:blipFill>
          <a:blip r:embed="rId3"/>
          <a:srcRect l="4255" t="8434" r="4669" b="8835"/>
          <a:stretch>
            <a:fillRect/>
          </a:stretch>
        </p:blipFill>
        <p:spPr>
          <a:xfrm>
            <a:off x="1457984" y="3396615"/>
            <a:ext cx="2397760" cy="1633220"/>
          </a:xfrm>
          <a:prstGeom prst="rect">
            <a:avLst/>
          </a:prstGeom>
          <a:ln w="19050">
            <a:solidFill>
              <a:schemeClr val="tx1"/>
            </a:solidFill>
          </a:ln>
        </p:spPr>
      </p:pic>
      <p:pic>
        <p:nvPicPr>
          <p:cNvPr id="4" name="图片 3"/>
          <p:cNvPicPr>
            <a:picLocks noChangeAspect="1"/>
          </p:cNvPicPr>
          <p:nvPr/>
        </p:nvPicPr>
        <p:blipFill>
          <a:blip r:embed="rId4"/>
          <a:stretch>
            <a:fillRect/>
          </a:stretch>
        </p:blipFill>
        <p:spPr>
          <a:xfrm>
            <a:off x="5027319" y="3396615"/>
            <a:ext cx="2289363" cy="1657350"/>
          </a:xfrm>
          <a:prstGeom prst="rect">
            <a:avLst/>
          </a:prstGeom>
          <a:ln w="19050">
            <a:solidFill>
              <a:schemeClr val="tx1"/>
            </a:solid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7"/>
          <p:cNvSpPr txBox="1">
            <a:spLocks noGrp="1"/>
          </p:cNvSpPr>
          <p:nvPr>
            <p:ph type="title"/>
          </p:nvPr>
        </p:nvSpPr>
        <p:spPr>
          <a:xfrm>
            <a:off x="558407" y="275020"/>
            <a:ext cx="11360700" cy="763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1200"/>
              </a:spcAft>
              <a:buClr>
                <a:schemeClr val="dk1"/>
              </a:buClr>
              <a:buSzPts val="1100"/>
              <a:buFont typeface="Arial" panose="020B0604020202090204"/>
              <a:buNone/>
            </a:pPr>
            <a:r>
              <a:rPr lang="zh-CN" b="1">
                <a:solidFill>
                  <a:srgbClr val="595959"/>
                </a:solidFill>
                <a:latin typeface="Times New Roman" panose="02020503050405090304"/>
                <a:ea typeface="Times New Roman" panose="02020503050405090304"/>
                <a:cs typeface="Times New Roman" panose="02020503050405090304"/>
                <a:sym typeface="Times New Roman" panose="02020503050405090304"/>
              </a:rPr>
              <a:t>Research Design/Method</a:t>
            </a:r>
            <a:endParaRPr b="1">
              <a:solidFill>
                <a:srgbClr val="595959"/>
              </a:solidFill>
              <a:latin typeface="Times New Roman" panose="02020503050405090304"/>
              <a:ea typeface="Times New Roman" panose="02020503050405090304"/>
              <a:cs typeface="Times New Roman" panose="02020503050405090304"/>
              <a:sym typeface="Times New Roman" panose="02020503050405090304"/>
            </a:endParaRPr>
          </a:p>
        </p:txBody>
      </p:sp>
      <p:sp>
        <p:nvSpPr>
          <p:cNvPr id="104" name="Google Shape;104;p7"/>
          <p:cNvSpPr txBox="1">
            <a:spLocks noGrp="1"/>
          </p:cNvSpPr>
          <p:nvPr>
            <p:ph type="body" idx="1"/>
          </p:nvPr>
        </p:nvSpPr>
        <p:spPr>
          <a:xfrm>
            <a:off x="346967" y="804840"/>
            <a:ext cx="8627164" cy="3647889"/>
          </a:xfrm>
          <a:prstGeom prst="rect">
            <a:avLst/>
          </a:prstGeom>
          <a:noFill/>
          <a:ln>
            <a:noFill/>
          </a:ln>
        </p:spPr>
        <p:txBody>
          <a:bodyPr spcFirstLastPara="1" wrap="square" lIns="68575" tIns="34275" rIns="68575" bIns="34275" anchor="t" anchorCtr="0">
            <a:noAutofit/>
          </a:bodyPr>
          <a:lstStyle/>
          <a:p>
            <a:pPr marL="0" marR="0" lvl="1" indent="-171450" algn="l" rtl="0">
              <a:lnSpc>
                <a:spcPct val="150000"/>
              </a:lnSpc>
              <a:spcBef>
                <a:spcPts val="0"/>
              </a:spcBef>
              <a:spcAft>
                <a:spcPts val="0"/>
              </a:spcAft>
              <a:buClr>
                <a:schemeClr val="dk1"/>
              </a:buClr>
              <a:buSzPts val="800"/>
              <a:buChar char="●"/>
            </a:pPr>
            <a:r>
              <a:rPr lang="en-US" altLang="zh-CN" sz="2000" b="1" dirty="0">
                <a:latin typeface="Times New Roman" panose="02020503050405090304" charset="0"/>
                <a:cs typeface="Times New Roman" panose="02020503050405090304" charset="0"/>
              </a:rPr>
              <a:t>Research Workflow</a:t>
            </a:r>
            <a:endParaRPr lang="en-US" altLang="zh-CN" sz="2000" b="1" dirty="0">
              <a:latin typeface="Times New Roman" panose="02020503050405090304" charset="0"/>
              <a:cs typeface="Times New Roman" panose="02020503050405090304" charset="0"/>
            </a:endParaRPr>
          </a:p>
          <a:p>
            <a:pPr marL="0" marR="0" lvl="1" indent="0" algn="l" rtl="0">
              <a:lnSpc>
                <a:spcPct val="150000"/>
              </a:lnSpc>
              <a:spcBef>
                <a:spcPts val="0"/>
              </a:spcBef>
              <a:spcAft>
                <a:spcPts val="0"/>
              </a:spcAft>
              <a:buClr>
                <a:schemeClr val="dk1"/>
              </a:buClr>
              <a:buSzPts val="800"/>
              <a:buNone/>
            </a:pPr>
            <a:endParaRPr lang="en-US" altLang="zh-CN" sz="2000" b="1" dirty="0">
              <a:latin typeface="Times New Roman" panose="02020503050405090304" charset="0"/>
              <a:cs typeface="Times New Roman" panose="02020503050405090304" charset="0"/>
            </a:endParaRPr>
          </a:p>
          <a:p>
            <a:pPr marL="571500" marR="0" lvl="2" indent="-285750" algn="l" rtl="0">
              <a:lnSpc>
                <a:spcPct val="150000"/>
              </a:lnSpc>
              <a:spcBef>
                <a:spcPts val="0"/>
              </a:spcBef>
              <a:spcAft>
                <a:spcPts val="0"/>
              </a:spcAft>
              <a:buClr>
                <a:schemeClr val="dk1"/>
              </a:buClr>
              <a:buSzPts val="800"/>
            </a:pPr>
            <a:r>
              <a:rPr lang="en-US" altLang="zh-CN" sz="2300" dirty="0">
                <a:latin typeface="Times New Roman" panose="02020503050405090304" charset="0"/>
                <a:cs typeface="Times New Roman" panose="02020503050405090304" charset="0"/>
              </a:rPr>
              <a:t>Character Identification </a:t>
            </a:r>
            <a:r>
              <a:rPr lang="en-US" altLang="en-US" sz="2300" dirty="0">
                <a:latin typeface="Times New Roman" panose="02020503050405090304" charset="0"/>
                <a:cs typeface="Times New Roman" panose="02020503050405090304" charset="0"/>
              </a:rPr>
              <a:t>→</a:t>
            </a:r>
            <a:r>
              <a:rPr lang="en-US" altLang="zh-CN" sz="2300" dirty="0">
                <a:latin typeface="Times New Roman" panose="02020503050405090304" charset="0"/>
                <a:cs typeface="Times New Roman" panose="02020503050405090304" charset="0"/>
              </a:rPr>
              <a:t> Archival Analysis </a:t>
            </a:r>
            <a:r>
              <a:rPr lang="en-US" altLang="en-US" sz="2300" dirty="0">
                <a:latin typeface="Times New Roman" panose="02020503050405090304" charset="0"/>
                <a:cs typeface="Times New Roman" panose="02020503050405090304" charset="0"/>
              </a:rPr>
              <a:t>→</a:t>
            </a:r>
            <a:r>
              <a:rPr lang="en-US" altLang="zh-CN" sz="2300" dirty="0">
                <a:latin typeface="Times New Roman" panose="02020503050405090304" charset="0"/>
                <a:cs typeface="Times New Roman" panose="02020503050405090304" charset="0"/>
              </a:rPr>
              <a:t> Textual Comparison </a:t>
            </a:r>
            <a:r>
              <a:rPr lang="en-US" altLang="en-US" sz="2300" dirty="0">
                <a:latin typeface="Times New Roman" panose="02020503050405090304" charset="0"/>
                <a:cs typeface="Times New Roman" panose="02020503050405090304" charset="0"/>
              </a:rPr>
              <a:t>→</a:t>
            </a:r>
            <a:r>
              <a:rPr lang="en-US" altLang="zh-CN" sz="2300" dirty="0">
                <a:latin typeface="Times New Roman" panose="02020503050405090304" charset="0"/>
                <a:cs typeface="Times New Roman" panose="02020503050405090304" charset="0"/>
              </a:rPr>
              <a:t> Contextual Interpretation </a:t>
            </a:r>
            <a:r>
              <a:rPr lang="en-US" altLang="en-US" sz="2300" dirty="0">
                <a:latin typeface="Times New Roman" panose="02020503050405090304" charset="0"/>
                <a:cs typeface="Times New Roman" panose="02020503050405090304" charset="0"/>
              </a:rPr>
              <a:t>→</a:t>
            </a:r>
            <a:r>
              <a:rPr lang="en-US" altLang="zh-CN" sz="2300" dirty="0">
                <a:latin typeface="Times New Roman" panose="02020503050405090304" charset="0"/>
                <a:cs typeface="Times New Roman" panose="02020503050405090304" charset="0"/>
              </a:rPr>
              <a:t> Cross-Cultural Analysis(only for Vietnamese Chu Nom) </a:t>
            </a:r>
            <a:r>
              <a:rPr lang="en-US" altLang="en-US" sz="2300" dirty="0">
                <a:latin typeface="Times New Roman" panose="02020503050405090304" charset="0"/>
                <a:cs typeface="Times New Roman" panose="02020503050405090304" charset="0"/>
              </a:rPr>
              <a:t>→</a:t>
            </a:r>
            <a:r>
              <a:rPr lang="en-US" altLang="zh-CN" sz="2300" dirty="0">
                <a:latin typeface="Times New Roman" panose="02020503050405090304" charset="0"/>
                <a:cs typeface="Times New Roman" panose="02020503050405090304" charset="0"/>
              </a:rPr>
              <a:t> Conclusion Derivation.</a:t>
            </a:r>
            <a:endParaRPr lang="en-US" altLang="zh-CN" sz="2300" dirty="0">
              <a:latin typeface="Times New Roman" panose="02020503050405090304" charset="0"/>
              <a:cs typeface="Times New Roman" panose="02020503050405090304" charset="0"/>
            </a:endParaRPr>
          </a:p>
          <a:p>
            <a:pPr marL="571500" marR="0" lvl="2" indent="-285750" algn="l" rtl="0">
              <a:lnSpc>
                <a:spcPct val="150000"/>
              </a:lnSpc>
              <a:spcBef>
                <a:spcPts val="0"/>
              </a:spcBef>
              <a:spcAft>
                <a:spcPts val="0"/>
              </a:spcAft>
              <a:buClr>
                <a:schemeClr val="dk1"/>
              </a:buClr>
              <a:buSzPts val="800"/>
            </a:pPr>
            <a:r>
              <a:rPr lang="en-US" sz="2300" dirty="0">
                <a:solidFill>
                  <a:srgbClr val="7F7F7F"/>
                </a:solidFill>
                <a:highlight>
                  <a:srgbClr val="FFFFFF"/>
                </a:highlight>
                <a:latin typeface="Times New Roman" panose="02020503050405090304" charset="0"/>
                <a:ea typeface="Microsoft YaHei" panose="020B0503020204020204" charset="-122"/>
                <a:cs typeface="Times New Roman" panose="02020503050405090304" charset="0"/>
                <a:sym typeface="Microsoft YaHei" panose="020B0503020204020204" charset="-122"/>
              </a:rPr>
              <a:t>Preservation → localization/adaptation → cross-cultural expansion.</a:t>
            </a:r>
            <a:endParaRPr lang="en-US" sz="2300" dirty="0">
              <a:solidFill>
                <a:srgbClr val="7F7F7F"/>
              </a:solidFill>
              <a:highlight>
                <a:srgbClr val="FFFFFF"/>
              </a:highlight>
              <a:latin typeface="Times New Roman" panose="02020503050405090304" charset="0"/>
              <a:ea typeface="Microsoft YaHei" panose="020B0503020204020204" charset="-122"/>
              <a:cs typeface="Times New Roman" panose="02020503050405090304" charset="0"/>
              <a:sym typeface="Microsoft YaHei" panose="020B0503020204020204" charset="-122"/>
            </a:endParaRPr>
          </a:p>
        </p:txBody>
      </p:sp>
      <p:pic>
        <p:nvPicPr>
          <p:cNvPr id="105" name="Google Shape;105;p7"/>
          <p:cNvPicPr preferRelativeResize="0"/>
          <p:nvPr/>
        </p:nvPicPr>
        <p:blipFill rotWithShape="1">
          <a:blip r:embed="rId1"/>
          <a:srcRect/>
          <a:stretch>
            <a:fillRect/>
          </a:stretch>
        </p:blipFill>
        <p:spPr>
          <a:xfrm>
            <a:off x="454966" y="412619"/>
            <a:ext cx="38100" cy="323850"/>
          </a:xfrm>
          <a:prstGeom prst="rect">
            <a:avLst/>
          </a:prstGeom>
          <a:noFill/>
          <a:ln>
            <a:noFill/>
          </a:ln>
        </p:spPr>
      </p:pic>
      <p:pic>
        <p:nvPicPr>
          <p:cNvPr id="106" name="Google Shape;106;p7"/>
          <p:cNvPicPr preferRelativeResize="0"/>
          <p:nvPr/>
        </p:nvPicPr>
        <p:blipFill rotWithShape="1">
          <a:blip r:embed="rId2"/>
          <a:srcRect/>
          <a:stretch>
            <a:fillRect/>
          </a:stretch>
        </p:blipFill>
        <p:spPr>
          <a:xfrm>
            <a:off x="7923929" y="192826"/>
            <a:ext cx="1016391" cy="20327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7"/>
          <p:cNvSpPr txBox="1">
            <a:spLocks noGrp="1"/>
          </p:cNvSpPr>
          <p:nvPr>
            <p:ph type="title"/>
          </p:nvPr>
        </p:nvSpPr>
        <p:spPr>
          <a:xfrm>
            <a:off x="558407" y="275020"/>
            <a:ext cx="11360700" cy="763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1200"/>
              </a:spcAft>
              <a:buClr>
                <a:schemeClr val="dk1"/>
              </a:buClr>
              <a:buSzPts val="1100"/>
              <a:buFont typeface="Arial" panose="020B0604020202090204"/>
              <a:buNone/>
            </a:pPr>
            <a:r>
              <a:rPr lang="zh-CN" b="1">
                <a:solidFill>
                  <a:srgbClr val="595959"/>
                </a:solidFill>
                <a:latin typeface="Times New Roman" panose="02020503050405090304"/>
                <a:ea typeface="Times New Roman" panose="02020503050405090304"/>
                <a:cs typeface="Times New Roman" panose="02020503050405090304"/>
                <a:sym typeface="Times New Roman" panose="02020503050405090304"/>
              </a:rPr>
              <a:t>Research Design/Method</a:t>
            </a:r>
            <a:endParaRPr b="1">
              <a:solidFill>
                <a:srgbClr val="595959"/>
              </a:solidFill>
              <a:latin typeface="Times New Roman" panose="02020503050405090304"/>
              <a:ea typeface="Times New Roman" panose="02020503050405090304"/>
              <a:cs typeface="Times New Roman" panose="02020503050405090304"/>
              <a:sym typeface="Times New Roman" panose="02020503050405090304"/>
            </a:endParaRPr>
          </a:p>
        </p:txBody>
      </p:sp>
      <p:sp>
        <p:nvSpPr>
          <p:cNvPr id="104" name="Google Shape;104;p7"/>
          <p:cNvSpPr txBox="1">
            <a:spLocks noGrp="1"/>
          </p:cNvSpPr>
          <p:nvPr>
            <p:ph type="body" idx="1"/>
          </p:nvPr>
        </p:nvSpPr>
        <p:spPr>
          <a:xfrm>
            <a:off x="443865" y="833756"/>
            <a:ext cx="8256270" cy="739984"/>
          </a:xfrm>
          <a:prstGeom prst="rect">
            <a:avLst/>
          </a:prstGeom>
          <a:noFill/>
          <a:ln>
            <a:noFill/>
          </a:ln>
        </p:spPr>
        <p:txBody>
          <a:bodyPr spcFirstLastPara="1" wrap="square" lIns="68575" tIns="34275" rIns="68575" bIns="34275" anchor="t" anchorCtr="0">
            <a:noAutofit/>
          </a:bodyPr>
          <a:lstStyle/>
          <a:p>
            <a:pPr marL="0" marR="0" lvl="1" indent="-171450" algn="l" rtl="0">
              <a:lnSpc>
                <a:spcPct val="150000"/>
              </a:lnSpc>
              <a:spcBef>
                <a:spcPts val="0"/>
              </a:spcBef>
              <a:spcAft>
                <a:spcPts val="0"/>
              </a:spcAft>
              <a:buClr>
                <a:schemeClr val="dk1"/>
              </a:buClr>
              <a:buSzPts val="800"/>
              <a:buChar char="●"/>
            </a:pPr>
            <a:r>
              <a:rPr lang="en-US" altLang="zh-CN" dirty="0">
                <a:latin typeface="Times New Roman" panose="02020503050405090304" charset="0"/>
                <a:cs typeface="Times New Roman" panose="02020503050405090304" charset="0"/>
              </a:rPr>
              <a:t>Research Workflow</a:t>
            </a:r>
            <a:endParaRPr lang="en-US" altLang="zh-CN" dirty="0">
              <a:latin typeface="Times New Roman" panose="02020503050405090304" charset="0"/>
              <a:cs typeface="Times New Roman" panose="02020503050405090304" charset="0"/>
            </a:endParaRPr>
          </a:p>
          <a:p>
            <a:pPr marL="571500" marR="0" lvl="2" indent="-285750" algn="l" rtl="0">
              <a:lnSpc>
                <a:spcPct val="150000"/>
              </a:lnSpc>
              <a:spcBef>
                <a:spcPts val="0"/>
              </a:spcBef>
              <a:spcAft>
                <a:spcPts val="0"/>
              </a:spcAft>
              <a:buClr>
                <a:schemeClr val="dk1"/>
              </a:buClr>
              <a:buSzPts val="800"/>
            </a:pPr>
            <a:r>
              <a:rPr lang="en-US" altLang="zh-CN" dirty="0">
                <a:latin typeface="Times New Roman" panose="02020503050405090304" charset="0"/>
                <a:cs typeface="Times New Roman" panose="02020503050405090304" charset="0"/>
              </a:rPr>
              <a:t>Character Identification </a:t>
            </a:r>
            <a:r>
              <a:rPr lang="en-US" altLang="en-US" dirty="0">
                <a:latin typeface="Times New Roman" panose="02020503050405090304" charset="0"/>
                <a:cs typeface="Times New Roman" panose="02020503050405090304" charset="0"/>
              </a:rPr>
              <a:t>→</a:t>
            </a:r>
            <a:r>
              <a:rPr lang="en-US" altLang="zh-CN" dirty="0">
                <a:latin typeface="Times New Roman" panose="02020503050405090304" charset="0"/>
                <a:cs typeface="Times New Roman" panose="02020503050405090304" charset="0"/>
              </a:rPr>
              <a:t> Archival Analysis</a:t>
            </a:r>
            <a:endParaRPr sz="1200" dirty="0">
              <a:solidFill>
                <a:srgbClr val="7F7F7F"/>
              </a:solidFill>
              <a:highlight>
                <a:srgbClr val="FFFFFF"/>
              </a:highlight>
              <a:latin typeface="Times New Roman" panose="02020503050405090304" charset="0"/>
              <a:ea typeface="Microsoft YaHei" panose="020B0503020204020204" charset="-122"/>
              <a:cs typeface="Times New Roman" panose="02020503050405090304" charset="0"/>
              <a:sym typeface="Microsoft YaHei" panose="020B0503020204020204" charset="-122"/>
            </a:endParaRPr>
          </a:p>
        </p:txBody>
      </p:sp>
      <p:pic>
        <p:nvPicPr>
          <p:cNvPr id="105" name="Google Shape;105;p7"/>
          <p:cNvPicPr preferRelativeResize="0"/>
          <p:nvPr/>
        </p:nvPicPr>
        <p:blipFill rotWithShape="1">
          <a:blip r:embed="rId1"/>
          <a:srcRect/>
          <a:stretch>
            <a:fillRect/>
          </a:stretch>
        </p:blipFill>
        <p:spPr>
          <a:xfrm>
            <a:off x="454966" y="412619"/>
            <a:ext cx="38100" cy="323850"/>
          </a:xfrm>
          <a:prstGeom prst="rect">
            <a:avLst/>
          </a:prstGeom>
          <a:noFill/>
          <a:ln>
            <a:noFill/>
          </a:ln>
        </p:spPr>
      </p:pic>
      <p:pic>
        <p:nvPicPr>
          <p:cNvPr id="106" name="Google Shape;106;p7"/>
          <p:cNvPicPr preferRelativeResize="0"/>
          <p:nvPr/>
        </p:nvPicPr>
        <p:blipFill rotWithShape="1">
          <a:blip r:embed="rId2"/>
          <a:srcRect/>
          <a:stretch>
            <a:fillRect/>
          </a:stretch>
        </p:blipFill>
        <p:spPr>
          <a:xfrm>
            <a:off x="7923929" y="192826"/>
            <a:ext cx="1016391" cy="203279"/>
          </a:xfrm>
          <a:prstGeom prst="rect">
            <a:avLst/>
          </a:prstGeom>
          <a:noFill/>
          <a:ln>
            <a:noFill/>
          </a:ln>
        </p:spPr>
      </p:pic>
      <p:pic>
        <p:nvPicPr>
          <p:cNvPr id="12" name="图片 11"/>
          <p:cNvPicPr>
            <a:picLocks noChangeAspect="1"/>
          </p:cNvPicPr>
          <p:nvPr/>
        </p:nvPicPr>
        <p:blipFill>
          <a:blip r:embed="rId3"/>
          <a:srcRect l="53915" t="11900" r="21829" b="29763"/>
          <a:stretch>
            <a:fillRect/>
          </a:stretch>
        </p:blipFill>
        <p:spPr>
          <a:xfrm>
            <a:off x="1320254" y="2403123"/>
            <a:ext cx="942089" cy="1962372"/>
          </a:xfrm>
          <a:prstGeom prst="rect">
            <a:avLst/>
          </a:prstGeom>
        </p:spPr>
      </p:pic>
      <p:pic>
        <p:nvPicPr>
          <p:cNvPr id="3" name="图片 2" descr="线条箭头"/>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46922" y="2869615"/>
            <a:ext cx="586740" cy="586740"/>
          </a:xfrm>
          <a:prstGeom prst="rect">
            <a:avLst/>
          </a:prstGeom>
        </p:spPr>
      </p:pic>
      <p:pic>
        <p:nvPicPr>
          <p:cNvPr id="4" name="图片 3"/>
          <p:cNvPicPr>
            <a:picLocks noChangeAspect="1"/>
          </p:cNvPicPr>
          <p:nvPr/>
        </p:nvPicPr>
        <p:blipFill>
          <a:blip r:embed="rId6"/>
          <a:stretch>
            <a:fillRect/>
          </a:stretch>
        </p:blipFill>
        <p:spPr>
          <a:xfrm>
            <a:off x="5432392" y="2836595"/>
            <a:ext cx="565785" cy="565785"/>
          </a:xfrm>
          <a:prstGeom prst="rect">
            <a:avLst/>
          </a:prstGeom>
        </p:spPr>
      </p:pic>
      <p:pic>
        <p:nvPicPr>
          <p:cNvPr id="5" name="图片 4" descr="线条箭头"/>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54692" y="2869615"/>
            <a:ext cx="586740" cy="586740"/>
          </a:xfrm>
          <a:prstGeom prst="rect">
            <a:avLst/>
          </a:prstGeom>
        </p:spPr>
      </p:pic>
      <p:pic>
        <p:nvPicPr>
          <p:cNvPr id="6" name="图片 5"/>
          <p:cNvPicPr>
            <a:picLocks noChangeAspect="1"/>
          </p:cNvPicPr>
          <p:nvPr/>
        </p:nvPicPr>
        <p:blipFill>
          <a:blip r:embed="rId7"/>
          <a:stretch>
            <a:fillRect/>
          </a:stretch>
        </p:blipFill>
        <p:spPr>
          <a:xfrm>
            <a:off x="6696042" y="2869615"/>
            <a:ext cx="572770" cy="566420"/>
          </a:xfrm>
          <a:prstGeom prst="rect">
            <a:avLst/>
          </a:prstGeom>
        </p:spPr>
      </p:pic>
      <p:sp>
        <p:nvSpPr>
          <p:cNvPr id="7" name="文本框 6"/>
          <p:cNvSpPr txBox="1"/>
          <p:nvPr/>
        </p:nvSpPr>
        <p:spPr>
          <a:xfrm>
            <a:off x="5330157" y="3438575"/>
            <a:ext cx="2200910" cy="252730"/>
          </a:xfrm>
          <a:prstGeom prst="rect">
            <a:avLst/>
          </a:prstGeom>
          <a:noFill/>
        </p:spPr>
        <p:txBody>
          <a:bodyPr wrap="square" rtlCol="0" anchor="t">
            <a:noAutofit/>
          </a:bodyPr>
          <a:lstStyle/>
          <a:p>
            <a:r>
              <a:rPr lang="en-US" altLang="zh-CN" dirty="0">
                <a:latin typeface="Times New Roman" panose="02020503050405090304" charset="0"/>
                <a:cs typeface="Times New Roman" panose="02020503050405090304" charset="0"/>
                <a:sym typeface="+mn-ea"/>
              </a:rPr>
              <a:t>Variant              </a:t>
            </a:r>
            <a:r>
              <a:rPr lang="en-US" altLang="zh-CN" dirty="0" err="1">
                <a:latin typeface="Times New Roman" panose="02020503050405090304" charset="0"/>
                <a:cs typeface="Times New Roman" panose="02020503050405090304" charset="0"/>
                <a:sym typeface="+mn-ea"/>
              </a:rPr>
              <a:t>Standarded</a:t>
            </a:r>
            <a:endParaRPr lang="en-US" altLang="zh-CN" dirty="0">
              <a:latin typeface="Times New Roman" panose="02020503050405090304" charset="0"/>
              <a:cs typeface="Times New Roman" panose="02020503050405090304" charset="0"/>
              <a:sym typeface="+mn-ea"/>
            </a:endParaRPr>
          </a:p>
        </p:txBody>
      </p:sp>
      <p:sp>
        <p:nvSpPr>
          <p:cNvPr id="2" name="矩形 1"/>
          <p:cNvSpPr/>
          <p:nvPr/>
        </p:nvSpPr>
        <p:spPr>
          <a:xfrm>
            <a:off x="330835" y="1875790"/>
            <a:ext cx="422275" cy="672465"/>
          </a:xfrm>
          <a:prstGeom prst="rect">
            <a:avLst/>
          </a:prstGeom>
          <a:noFill/>
          <a:ln>
            <a:noFill/>
          </a:ln>
        </p:spPr>
        <p:txBody>
          <a:bodyPr wrap="none" rtlCol="0" anchor="t">
            <a:noAutofit/>
          </a:bodyPr>
          <a:lstStyle/>
          <a:p>
            <a:pPr algn="ctr"/>
            <a:r>
              <a:rPr lang="en-US" altLang="zh-CN" sz="2800" b="1" dirty="0">
                <a:solidFill>
                  <a:schemeClr val="tx1"/>
                </a:solidFill>
                <a:effectLst>
                  <a:outerShdw blurRad="38100" dist="19050" dir="2700000" algn="tl" rotWithShape="0">
                    <a:schemeClr val="dk1">
                      <a:alpha val="40000"/>
                    </a:schemeClr>
                  </a:outerShdw>
                </a:effectLst>
              </a:rPr>
              <a:t>1</a:t>
            </a:r>
            <a:endParaRPr lang="zh-CN" altLang="en-US" sz="2800" b="1" dirty="0">
              <a:solidFill>
                <a:schemeClr val="tx1"/>
              </a:solidFill>
              <a:effectLst>
                <a:outerShdw blurRad="38100" dist="19050" dir="2700000" algn="tl" rotWithShape="0">
                  <a:schemeClr val="dk1">
                    <a:alpha val="40000"/>
                  </a:schemeClr>
                </a:outerShdw>
              </a:effectLst>
            </a:endParaRPr>
          </a:p>
        </p:txBody>
      </p:sp>
      <p:pic>
        <p:nvPicPr>
          <p:cNvPr id="19" name="图片 18"/>
          <p:cNvPicPr>
            <a:picLocks noChangeAspect="1"/>
          </p:cNvPicPr>
          <p:nvPr/>
        </p:nvPicPr>
        <p:blipFill>
          <a:blip r:embed="rId8"/>
          <a:stretch>
            <a:fillRect/>
          </a:stretch>
        </p:blipFill>
        <p:spPr>
          <a:xfrm>
            <a:off x="2712812" y="1875790"/>
            <a:ext cx="1840641" cy="2613158"/>
          </a:xfrm>
          <a:prstGeom prst="rect">
            <a:avLst/>
          </a:prstGeom>
        </p:spPr>
      </p:pic>
      <p:sp>
        <p:nvSpPr>
          <p:cNvPr id="20" name="矩形 19"/>
          <p:cNvSpPr/>
          <p:nvPr/>
        </p:nvSpPr>
        <p:spPr>
          <a:xfrm>
            <a:off x="3311473" y="3058948"/>
            <a:ext cx="552683" cy="48792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par>
                                <p:cTn id="8" presetID="3"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par>
                                <p:cTn id="11" presetID="3"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par>
                                <p:cTn id="14" presetID="3" presetClass="entr" presetSubtype="1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linds(horizontal)">
                                      <p:cBhvr>
                                        <p:cTn id="16" dur="500"/>
                                        <p:tgtEl>
                                          <p:spTgt spid="5"/>
                                        </p:tgtEl>
                                      </p:cBhvr>
                                    </p:animEffect>
                                  </p:childTnLst>
                                </p:cTn>
                              </p:par>
                              <p:par>
                                <p:cTn id="17" presetID="3" presetClass="entr" presetSubtype="1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linds(horizontal)">
                                      <p:cBhvr>
                                        <p:cTn id="19" dur="500"/>
                                        <p:tgtEl>
                                          <p:spTgt spid="6"/>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linds(horizontal)">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7"/>
          <p:cNvSpPr txBox="1">
            <a:spLocks noGrp="1"/>
          </p:cNvSpPr>
          <p:nvPr>
            <p:ph type="title"/>
          </p:nvPr>
        </p:nvSpPr>
        <p:spPr>
          <a:xfrm>
            <a:off x="558407" y="275020"/>
            <a:ext cx="11360700" cy="763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1200"/>
              </a:spcAft>
              <a:buClr>
                <a:schemeClr val="dk1"/>
              </a:buClr>
              <a:buSzPts val="1100"/>
              <a:buFont typeface="Arial" panose="020B0604020202090204"/>
              <a:buNone/>
            </a:pPr>
            <a:r>
              <a:rPr lang="zh-CN" b="1">
                <a:solidFill>
                  <a:srgbClr val="595959"/>
                </a:solidFill>
                <a:latin typeface="Times New Roman" panose="02020503050405090304"/>
                <a:ea typeface="Times New Roman" panose="02020503050405090304"/>
                <a:cs typeface="Times New Roman" panose="02020503050405090304"/>
                <a:sym typeface="Times New Roman" panose="02020503050405090304"/>
              </a:rPr>
              <a:t>Research Design/Method</a:t>
            </a:r>
            <a:endParaRPr b="1">
              <a:solidFill>
                <a:srgbClr val="595959"/>
              </a:solidFill>
              <a:latin typeface="Times New Roman" panose="02020503050405090304"/>
              <a:ea typeface="Times New Roman" panose="02020503050405090304"/>
              <a:cs typeface="Times New Roman" panose="02020503050405090304"/>
              <a:sym typeface="Times New Roman" panose="02020503050405090304"/>
            </a:endParaRPr>
          </a:p>
        </p:txBody>
      </p:sp>
      <p:sp>
        <p:nvSpPr>
          <p:cNvPr id="104" name="Google Shape;104;p7"/>
          <p:cNvSpPr txBox="1">
            <a:spLocks noGrp="1"/>
          </p:cNvSpPr>
          <p:nvPr>
            <p:ph type="body" idx="1"/>
          </p:nvPr>
        </p:nvSpPr>
        <p:spPr>
          <a:xfrm>
            <a:off x="443865" y="833756"/>
            <a:ext cx="8256270" cy="763500"/>
          </a:xfrm>
          <a:prstGeom prst="rect">
            <a:avLst/>
          </a:prstGeom>
          <a:noFill/>
          <a:ln>
            <a:noFill/>
          </a:ln>
        </p:spPr>
        <p:txBody>
          <a:bodyPr spcFirstLastPara="1" wrap="square" lIns="68575" tIns="34275" rIns="68575" bIns="34275" anchor="t" anchorCtr="0">
            <a:noAutofit/>
          </a:bodyPr>
          <a:lstStyle/>
          <a:p>
            <a:pPr marL="0" marR="0" lvl="1" indent="-171450" algn="l" rtl="0">
              <a:lnSpc>
                <a:spcPct val="150000"/>
              </a:lnSpc>
              <a:spcBef>
                <a:spcPts val="0"/>
              </a:spcBef>
              <a:spcAft>
                <a:spcPts val="0"/>
              </a:spcAft>
              <a:buClr>
                <a:schemeClr val="dk1"/>
              </a:buClr>
              <a:buSzPts val="800"/>
              <a:buChar char="●"/>
            </a:pPr>
            <a:r>
              <a:rPr lang="en-US" altLang="zh-CN" dirty="0">
                <a:latin typeface="Times New Roman" panose="02020503050405090304" charset="0"/>
                <a:cs typeface="Times New Roman" panose="02020503050405090304" charset="0"/>
              </a:rPr>
              <a:t>Research Workflow</a:t>
            </a:r>
            <a:endParaRPr lang="en-US" altLang="zh-CN" dirty="0">
              <a:latin typeface="Times New Roman" panose="02020503050405090304" charset="0"/>
              <a:cs typeface="Times New Roman" panose="02020503050405090304" charset="0"/>
            </a:endParaRPr>
          </a:p>
          <a:p>
            <a:pPr marL="571500" marR="0" lvl="2" indent="-285750" algn="l" rtl="0">
              <a:lnSpc>
                <a:spcPct val="150000"/>
              </a:lnSpc>
              <a:spcBef>
                <a:spcPts val="0"/>
              </a:spcBef>
              <a:spcAft>
                <a:spcPts val="0"/>
              </a:spcAft>
              <a:buClr>
                <a:schemeClr val="dk1"/>
              </a:buClr>
              <a:buSzPts val="800"/>
            </a:pPr>
            <a:r>
              <a:rPr lang="en-US" altLang="zh-CN" dirty="0">
                <a:latin typeface="Times New Roman" panose="02020503050405090304" charset="0"/>
                <a:cs typeface="Times New Roman" panose="02020503050405090304" charset="0"/>
              </a:rPr>
              <a:t>Character Identification </a:t>
            </a:r>
            <a:r>
              <a:rPr lang="en-US" altLang="en-US" dirty="0">
                <a:latin typeface="Times New Roman" panose="02020503050405090304" charset="0"/>
                <a:cs typeface="Times New Roman" panose="02020503050405090304" charset="0"/>
              </a:rPr>
              <a:t>→</a:t>
            </a:r>
            <a:r>
              <a:rPr lang="en-US" altLang="zh-CN" dirty="0">
                <a:latin typeface="Times New Roman" panose="02020503050405090304" charset="0"/>
                <a:cs typeface="Times New Roman" panose="02020503050405090304" charset="0"/>
              </a:rPr>
              <a:t> Archival Analysis </a:t>
            </a:r>
            <a:r>
              <a:rPr lang="en-US" altLang="en-US" dirty="0">
                <a:latin typeface="Times New Roman" panose="02020503050405090304" charset="0"/>
                <a:cs typeface="Times New Roman" panose="02020503050405090304" charset="0"/>
              </a:rPr>
              <a:t>→</a:t>
            </a:r>
            <a:r>
              <a:rPr lang="en-US" altLang="zh-CN" dirty="0">
                <a:latin typeface="Times New Roman" panose="02020503050405090304" charset="0"/>
                <a:cs typeface="Times New Roman" panose="02020503050405090304" charset="0"/>
              </a:rPr>
              <a:t> Textual Comparison </a:t>
            </a:r>
            <a:r>
              <a:rPr lang="en-US" altLang="en-US" dirty="0">
                <a:latin typeface="Times New Roman" panose="02020503050405090304" charset="0"/>
                <a:cs typeface="Times New Roman" panose="02020503050405090304" charset="0"/>
              </a:rPr>
              <a:t>→</a:t>
            </a:r>
            <a:r>
              <a:rPr lang="en-US" altLang="zh-CN" dirty="0">
                <a:latin typeface="Times New Roman" panose="02020503050405090304" charset="0"/>
                <a:cs typeface="Times New Roman" panose="02020503050405090304" charset="0"/>
              </a:rPr>
              <a:t> Contextual Interpretation </a:t>
            </a:r>
            <a:endParaRPr sz="1200" dirty="0">
              <a:solidFill>
                <a:srgbClr val="7F7F7F"/>
              </a:solidFill>
              <a:highlight>
                <a:srgbClr val="FFFFFF"/>
              </a:highlight>
              <a:latin typeface="Times New Roman" panose="02020503050405090304" charset="0"/>
              <a:ea typeface="Microsoft YaHei" panose="020B0503020204020204" charset="-122"/>
              <a:cs typeface="Times New Roman" panose="02020503050405090304" charset="0"/>
              <a:sym typeface="Microsoft YaHei" panose="020B0503020204020204" charset="-122"/>
            </a:endParaRPr>
          </a:p>
        </p:txBody>
      </p:sp>
      <p:pic>
        <p:nvPicPr>
          <p:cNvPr id="105" name="Google Shape;105;p7"/>
          <p:cNvPicPr preferRelativeResize="0"/>
          <p:nvPr/>
        </p:nvPicPr>
        <p:blipFill rotWithShape="1">
          <a:blip r:embed="rId1"/>
          <a:srcRect/>
          <a:stretch>
            <a:fillRect/>
          </a:stretch>
        </p:blipFill>
        <p:spPr>
          <a:xfrm>
            <a:off x="454966" y="412619"/>
            <a:ext cx="38100" cy="323850"/>
          </a:xfrm>
          <a:prstGeom prst="rect">
            <a:avLst/>
          </a:prstGeom>
          <a:noFill/>
          <a:ln>
            <a:noFill/>
          </a:ln>
        </p:spPr>
      </p:pic>
      <p:pic>
        <p:nvPicPr>
          <p:cNvPr id="106" name="Google Shape;106;p7"/>
          <p:cNvPicPr preferRelativeResize="0"/>
          <p:nvPr/>
        </p:nvPicPr>
        <p:blipFill rotWithShape="1">
          <a:blip r:embed="rId2"/>
          <a:srcRect/>
          <a:stretch>
            <a:fillRect/>
          </a:stretch>
        </p:blipFill>
        <p:spPr>
          <a:xfrm>
            <a:off x="7923929" y="192826"/>
            <a:ext cx="1016391" cy="203279"/>
          </a:xfrm>
          <a:prstGeom prst="rect">
            <a:avLst/>
          </a:prstGeom>
          <a:noFill/>
          <a:ln>
            <a:noFill/>
          </a:ln>
        </p:spPr>
      </p:pic>
      <p:pic>
        <p:nvPicPr>
          <p:cNvPr id="4" name="图片 3"/>
          <p:cNvPicPr>
            <a:picLocks noChangeAspect="1"/>
          </p:cNvPicPr>
          <p:nvPr/>
        </p:nvPicPr>
        <p:blipFill>
          <a:blip r:embed="rId3"/>
          <a:stretch>
            <a:fillRect/>
          </a:stretch>
        </p:blipFill>
        <p:spPr>
          <a:xfrm>
            <a:off x="846340" y="2910205"/>
            <a:ext cx="565785" cy="565785"/>
          </a:xfrm>
          <a:prstGeom prst="rect">
            <a:avLst/>
          </a:prstGeom>
        </p:spPr>
      </p:pic>
      <p:pic>
        <p:nvPicPr>
          <p:cNvPr id="5" name="图片 4" descr="线条箭头"/>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68640" y="2943225"/>
            <a:ext cx="586740" cy="586740"/>
          </a:xfrm>
          <a:prstGeom prst="rect">
            <a:avLst/>
          </a:prstGeom>
        </p:spPr>
      </p:pic>
      <p:pic>
        <p:nvPicPr>
          <p:cNvPr id="6" name="图片 5"/>
          <p:cNvPicPr>
            <a:picLocks noChangeAspect="1"/>
          </p:cNvPicPr>
          <p:nvPr/>
        </p:nvPicPr>
        <p:blipFill>
          <a:blip r:embed="rId6"/>
          <a:stretch>
            <a:fillRect/>
          </a:stretch>
        </p:blipFill>
        <p:spPr>
          <a:xfrm>
            <a:off x="2109990" y="2943225"/>
            <a:ext cx="572770" cy="566420"/>
          </a:xfrm>
          <a:prstGeom prst="rect">
            <a:avLst/>
          </a:prstGeom>
        </p:spPr>
      </p:pic>
      <p:pic>
        <p:nvPicPr>
          <p:cNvPr id="8" name="图片 7"/>
          <p:cNvPicPr>
            <a:picLocks noChangeAspect="1"/>
          </p:cNvPicPr>
          <p:nvPr/>
        </p:nvPicPr>
        <p:blipFill>
          <a:blip r:embed="rId7"/>
          <a:srcRect t="1220" r="5154" b="1999"/>
          <a:stretch>
            <a:fillRect/>
          </a:stretch>
        </p:blipFill>
        <p:spPr>
          <a:xfrm>
            <a:off x="4813618" y="1826895"/>
            <a:ext cx="1125220" cy="1617980"/>
          </a:xfrm>
          <a:prstGeom prst="rect">
            <a:avLst/>
          </a:prstGeom>
        </p:spPr>
      </p:pic>
      <p:sp>
        <p:nvSpPr>
          <p:cNvPr id="7" name="文本框 6"/>
          <p:cNvSpPr txBox="1"/>
          <p:nvPr/>
        </p:nvSpPr>
        <p:spPr>
          <a:xfrm>
            <a:off x="744105" y="3512185"/>
            <a:ext cx="2200910" cy="252730"/>
          </a:xfrm>
          <a:prstGeom prst="rect">
            <a:avLst/>
          </a:prstGeom>
          <a:noFill/>
        </p:spPr>
        <p:txBody>
          <a:bodyPr wrap="square" rtlCol="0" anchor="t">
            <a:noAutofit/>
          </a:bodyPr>
          <a:lstStyle/>
          <a:p>
            <a:r>
              <a:rPr lang="en-US" altLang="zh-CN">
                <a:latin typeface="Times New Roman" panose="02020503050405090304" charset="0"/>
                <a:cs typeface="Times New Roman" panose="02020503050405090304" charset="0"/>
                <a:sym typeface="+mn-ea"/>
              </a:rPr>
              <a:t>Variant              Standarded</a:t>
            </a:r>
            <a:endParaRPr lang="en-US" altLang="zh-CN">
              <a:latin typeface="Times New Roman" panose="02020503050405090304" charset="0"/>
              <a:cs typeface="Times New Roman" panose="02020503050405090304" charset="0"/>
              <a:sym typeface="+mn-ea"/>
            </a:endParaRPr>
          </a:p>
        </p:txBody>
      </p:sp>
      <p:sp>
        <p:nvSpPr>
          <p:cNvPr id="9" name="文本框 8"/>
          <p:cNvSpPr txBox="1"/>
          <p:nvPr/>
        </p:nvSpPr>
        <p:spPr>
          <a:xfrm>
            <a:off x="3500438" y="2450465"/>
            <a:ext cx="1298575" cy="2030095"/>
          </a:xfrm>
          <a:prstGeom prst="rect">
            <a:avLst/>
          </a:prstGeom>
          <a:noFill/>
        </p:spPr>
        <p:txBody>
          <a:bodyPr wrap="square" rtlCol="0">
            <a:spAutoFit/>
          </a:bodyPr>
          <a:lstStyle/>
          <a:p>
            <a:r>
              <a:rPr lang="en-US" altLang="zh-CN">
                <a:latin typeface="Times New Roman" panose="02020503050405090304" charset="0"/>
                <a:cs typeface="Times New Roman" panose="02020503050405090304" charset="0"/>
              </a:rPr>
              <a:t>Ming Dynasty</a:t>
            </a:r>
            <a:endParaRPr lang="en-US" altLang="zh-CN">
              <a:latin typeface="Times New Roman" panose="02020503050405090304" charset="0"/>
              <a:cs typeface="Times New Roman" panose="02020503050405090304" charset="0"/>
            </a:endParaRPr>
          </a:p>
          <a:p>
            <a:endParaRPr lang="en-US" altLang="zh-CN"/>
          </a:p>
          <a:p>
            <a:endParaRPr lang="en-US" altLang="zh-CN"/>
          </a:p>
          <a:p>
            <a:endParaRPr lang="en-US" altLang="zh-CN"/>
          </a:p>
          <a:p>
            <a:endParaRPr lang="en-US" altLang="zh-CN"/>
          </a:p>
          <a:p>
            <a:endParaRPr lang="en-US" altLang="zh-CN"/>
          </a:p>
          <a:p>
            <a:endParaRPr lang="en-US" altLang="zh-CN"/>
          </a:p>
          <a:p>
            <a:endParaRPr lang="en-US" altLang="zh-CN"/>
          </a:p>
          <a:p>
            <a:r>
              <a:rPr lang="en-US" altLang="zh-CN">
                <a:latin typeface="Times New Roman" panose="02020503050405090304" charset="0"/>
                <a:cs typeface="Times New Roman" panose="02020503050405090304" charset="0"/>
              </a:rPr>
              <a:t>Qing Dynasty</a:t>
            </a:r>
            <a:endParaRPr lang="en-US" altLang="zh-CN">
              <a:latin typeface="Times New Roman" panose="02020503050405090304" charset="0"/>
              <a:cs typeface="Times New Roman" panose="02020503050405090304" charset="0"/>
            </a:endParaRPr>
          </a:p>
        </p:txBody>
      </p:sp>
      <p:pic>
        <p:nvPicPr>
          <p:cNvPr id="10" name="图片 9"/>
          <p:cNvPicPr>
            <a:picLocks noChangeAspect="1"/>
          </p:cNvPicPr>
          <p:nvPr/>
        </p:nvPicPr>
        <p:blipFill>
          <a:blip r:embed="rId8"/>
          <a:srcRect l="5070" r="6370"/>
          <a:stretch>
            <a:fillRect/>
          </a:stretch>
        </p:blipFill>
        <p:spPr>
          <a:xfrm>
            <a:off x="6250623" y="1852295"/>
            <a:ext cx="1511300" cy="1592580"/>
          </a:xfrm>
          <a:prstGeom prst="rect">
            <a:avLst/>
          </a:prstGeom>
        </p:spPr>
      </p:pic>
      <p:pic>
        <p:nvPicPr>
          <p:cNvPr id="11" name="图片 10"/>
          <p:cNvPicPr>
            <a:picLocks noChangeAspect="1"/>
          </p:cNvPicPr>
          <p:nvPr/>
        </p:nvPicPr>
        <p:blipFill>
          <a:blip r:embed="rId9"/>
          <a:stretch>
            <a:fillRect/>
          </a:stretch>
        </p:blipFill>
        <p:spPr>
          <a:xfrm>
            <a:off x="5068888" y="3719195"/>
            <a:ext cx="614680" cy="1167130"/>
          </a:xfrm>
          <a:prstGeom prst="rect">
            <a:avLst/>
          </a:prstGeom>
        </p:spPr>
      </p:pic>
      <p:pic>
        <p:nvPicPr>
          <p:cNvPr id="14" name="图片 13"/>
          <p:cNvPicPr>
            <a:picLocks noChangeAspect="1"/>
          </p:cNvPicPr>
          <p:nvPr/>
        </p:nvPicPr>
        <p:blipFill>
          <a:blip r:embed="rId10"/>
          <a:srcRect t="12379"/>
          <a:stretch>
            <a:fillRect/>
          </a:stretch>
        </p:blipFill>
        <p:spPr>
          <a:xfrm>
            <a:off x="6341428" y="3475990"/>
            <a:ext cx="1085215" cy="1527175"/>
          </a:xfrm>
          <a:prstGeom prst="rect">
            <a:avLst/>
          </a:prstGeom>
        </p:spPr>
      </p:pic>
      <p:pic>
        <p:nvPicPr>
          <p:cNvPr id="13" name="图片 12" descr="箭头"/>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2880000">
            <a:off x="2875598" y="2454910"/>
            <a:ext cx="670560" cy="670560"/>
          </a:xfrm>
          <a:prstGeom prst="rect">
            <a:avLst/>
          </a:prstGeom>
        </p:spPr>
      </p:pic>
      <p:pic>
        <p:nvPicPr>
          <p:cNvPr id="15" name="图片 14" descr="箭头"/>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8340000">
            <a:off x="2881313" y="3672205"/>
            <a:ext cx="670560" cy="670560"/>
          </a:xfrm>
          <a:prstGeom prst="rect">
            <a:avLst/>
          </a:prstGeom>
        </p:spPr>
      </p:pic>
      <p:sp>
        <p:nvSpPr>
          <p:cNvPr id="2" name="矩形 1"/>
          <p:cNvSpPr/>
          <p:nvPr/>
        </p:nvSpPr>
        <p:spPr>
          <a:xfrm>
            <a:off x="330835" y="1875790"/>
            <a:ext cx="422275" cy="672465"/>
          </a:xfrm>
          <a:prstGeom prst="rect">
            <a:avLst/>
          </a:prstGeom>
          <a:noFill/>
          <a:ln>
            <a:noFill/>
          </a:ln>
        </p:spPr>
        <p:txBody>
          <a:bodyPr wrap="none" rtlCol="0" anchor="t">
            <a:noAutofit/>
          </a:bodyPr>
          <a:lstStyle/>
          <a:p>
            <a:pPr algn="ctr"/>
            <a:r>
              <a:rPr lang="en-US" altLang="zh-CN" sz="2800" b="1" dirty="0">
                <a:solidFill>
                  <a:schemeClr val="tx1"/>
                </a:solidFill>
                <a:effectLst>
                  <a:outerShdw blurRad="38100" dist="19050" dir="2700000" algn="tl" rotWithShape="0">
                    <a:schemeClr val="dk1">
                      <a:alpha val="40000"/>
                    </a:schemeClr>
                  </a:outerShdw>
                </a:effectLst>
              </a:rPr>
              <a:t>1</a:t>
            </a:r>
            <a:endParaRPr lang="zh-CN" altLang="en-US" sz="2800" b="1" dirty="0">
              <a:solidFill>
                <a:schemeClr val="tx1"/>
              </a:solidFill>
              <a:effectLst>
                <a:outerShdw blurRad="38100" dist="19050" dir="2700000" algn="tl" rotWithShape="0">
                  <a:schemeClr val="dk1">
                    <a:alpha val="40000"/>
                  </a:scheme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par>
                                <p:cTn id="8" presetID="3"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par>
                                <p:cTn id="11" presetID="3"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linds(horizontal)">
                                      <p:cBhvr>
                                        <p:cTn id="13" dur="500"/>
                                        <p:tgtEl>
                                          <p:spTgt spid="6"/>
                                        </p:tgtEl>
                                      </p:cBhvr>
                                    </p:animEffect>
                                  </p:childTnLst>
                                </p:cTn>
                              </p:par>
                              <p:par>
                                <p:cTn id="14" presetID="3" presetClass="entr" presetSubtype="1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500"/>
                                        <p:tgtEl>
                                          <p:spTgt spid="8"/>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linds(horizontal)">
                                      <p:cBhvr>
                                        <p:cTn id="19" dur="500"/>
                                        <p:tgtEl>
                                          <p:spTgt spid="7"/>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par>
                                <p:cTn id="23" presetID="3" presetClass="entr" presetSubtype="1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linds(horizontal)">
                                      <p:cBhvr>
                                        <p:cTn id="25" dur="500"/>
                                        <p:tgtEl>
                                          <p:spTgt spid="10"/>
                                        </p:tgtEl>
                                      </p:cBhvr>
                                    </p:animEffect>
                                  </p:childTnLst>
                                </p:cTn>
                              </p:par>
                              <p:par>
                                <p:cTn id="26" presetID="3" presetClass="entr" presetSubtype="1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linds(horizontal)">
                                      <p:cBhvr>
                                        <p:cTn id="28" dur="500"/>
                                        <p:tgtEl>
                                          <p:spTgt spid="11"/>
                                        </p:tgtEl>
                                      </p:cBhvr>
                                    </p:animEffect>
                                  </p:childTnLst>
                                </p:cTn>
                              </p:par>
                              <p:par>
                                <p:cTn id="29" presetID="3" presetClass="entr" presetSubtype="1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linds(horizontal)">
                                      <p:cBhvr>
                                        <p:cTn id="31" dur="500"/>
                                        <p:tgtEl>
                                          <p:spTgt spid="14"/>
                                        </p:tgtEl>
                                      </p:cBhvr>
                                    </p:animEffect>
                                  </p:childTnLst>
                                </p:cTn>
                              </p:par>
                              <p:par>
                                <p:cTn id="32" presetID="3" presetClass="entr" presetSubtype="1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blinds(horizontal)">
                                      <p:cBhvr>
                                        <p:cTn id="34" dur="500"/>
                                        <p:tgtEl>
                                          <p:spTgt spid="13"/>
                                        </p:tgtEl>
                                      </p:cBhvr>
                                    </p:animEffect>
                                  </p:childTnLst>
                                </p:cTn>
                              </p:par>
                              <p:par>
                                <p:cTn id="35" presetID="3" presetClass="entr" presetSubtype="10" fill="hold"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linds(horizontal)">
                                      <p:cBhvr>
                                        <p:cTn id="37" dur="500"/>
                                        <p:tgtEl>
                                          <p:spTgt spid="15"/>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blinds(horizontal)">
                                      <p:cBhvr>
                                        <p:cTn id="4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7"/>
          <p:cNvSpPr txBox="1">
            <a:spLocks noGrp="1"/>
          </p:cNvSpPr>
          <p:nvPr>
            <p:ph type="title"/>
          </p:nvPr>
        </p:nvSpPr>
        <p:spPr>
          <a:xfrm>
            <a:off x="558407" y="275020"/>
            <a:ext cx="11360700" cy="763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1200"/>
              </a:spcAft>
              <a:buClr>
                <a:schemeClr val="dk1"/>
              </a:buClr>
              <a:buSzPts val="1100"/>
              <a:buFont typeface="Arial" panose="020B0604020202090204"/>
              <a:buNone/>
            </a:pPr>
            <a:r>
              <a:rPr lang="zh-CN" b="1">
                <a:solidFill>
                  <a:srgbClr val="595959"/>
                </a:solidFill>
                <a:latin typeface="Times New Roman" panose="02020503050405090304"/>
                <a:ea typeface="Times New Roman" panose="02020503050405090304"/>
                <a:cs typeface="Times New Roman" panose="02020503050405090304"/>
                <a:sym typeface="Times New Roman" panose="02020503050405090304"/>
              </a:rPr>
              <a:t>Research Design/Method</a:t>
            </a:r>
            <a:endParaRPr b="1">
              <a:solidFill>
                <a:srgbClr val="595959"/>
              </a:solidFill>
              <a:latin typeface="Times New Roman" panose="02020503050405090304"/>
              <a:ea typeface="Times New Roman" panose="02020503050405090304"/>
              <a:cs typeface="Times New Roman" panose="02020503050405090304"/>
              <a:sym typeface="Times New Roman" panose="02020503050405090304"/>
            </a:endParaRPr>
          </a:p>
        </p:txBody>
      </p:sp>
      <p:sp>
        <p:nvSpPr>
          <p:cNvPr id="104" name="Google Shape;104;p7"/>
          <p:cNvSpPr txBox="1">
            <a:spLocks noGrp="1"/>
          </p:cNvSpPr>
          <p:nvPr>
            <p:ph type="body" idx="1"/>
          </p:nvPr>
        </p:nvSpPr>
        <p:spPr>
          <a:xfrm>
            <a:off x="443865" y="821889"/>
            <a:ext cx="8256270" cy="1067435"/>
          </a:xfrm>
          <a:prstGeom prst="rect">
            <a:avLst/>
          </a:prstGeom>
          <a:noFill/>
          <a:ln>
            <a:noFill/>
          </a:ln>
        </p:spPr>
        <p:txBody>
          <a:bodyPr spcFirstLastPara="1" wrap="square" lIns="68575" tIns="34275" rIns="68575" bIns="34275" anchor="t" anchorCtr="0">
            <a:noAutofit/>
          </a:bodyPr>
          <a:lstStyle/>
          <a:p>
            <a:pPr marL="0" marR="0" lvl="1" indent="-171450" algn="l" rtl="0">
              <a:lnSpc>
                <a:spcPct val="150000"/>
              </a:lnSpc>
              <a:spcBef>
                <a:spcPts val="0"/>
              </a:spcBef>
              <a:spcAft>
                <a:spcPts val="0"/>
              </a:spcAft>
              <a:buClr>
                <a:schemeClr val="dk1"/>
              </a:buClr>
              <a:buSzPts val="800"/>
              <a:buChar char="●"/>
            </a:pPr>
            <a:r>
              <a:rPr lang="en-US" altLang="zh-CN" dirty="0">
                <a:latin typeface="Times New Roman" panose="02020503050405090304" charset="0"/>
                <a:cs typeface="Times New Roman" panose="02020503050405090304" charset="0"/>
              </a:rPr>
              <a:t>Research Workflow</a:t>
            </a:r>
            <a:endParaRPr lang="en-US" altLang="zh-CN" dirty="0">
              <a:latin typeface="Times New Roman" panose="02020503050405090304" charset="0"/>
              <a:cs typeface="Times New Roman" panose="02020503050405090304" charset="0"/>
            </a:endParaRPr>
          </a:p>
          <a:p>
            <a:pPr marL="571500" marR="0" lvl="2" indent="-285750" algn="l" rtl="0">
              <a:lnSpc>
                <a:spcPct val="150000"/>
              </a:lnSpc>
              <a:spcBef>
                <a:spcPts val="0"/>
              </a:spcBef>
              <a:spcAft>
                <a:spcPts val="0"/>
              </a:spcAft>
              <a:buClr>
                <a:schemeClr val="dk1"/>
              </a:buClr>
              <a:buSzPts val="800"/>
            </a:pPr>
            <a:r>
              <a:rPr lang="en-US" altLang="zh-CN" dirty="0">
                <a:latin typeface="Times New Roman" panose="02020503050405090304" charset="0"/>
                <a:cs typeface="Times New Roman" panose="02020503050405090304" charset="0"/>
              </a:rPr>
              <a:t>Character Identification </a:t>
            </a:r>
            <a:r>
              <a:rPr lang="en-US" altLang="en-US" dirty="0">
                <a:latin typeface="Times New Roman" panose="02020503050405090304" charset="0"/>
                <a:cs typeface="Times New Roman" panose="02020503050405090304" charset="0"/>
              </a:rPr>
              <a:t>→</a:t>
            </a:r>
            <a:r>
              <a:rPr lang="en-US" altLang="zh-CN" dirty="0">
                <a:latin typeface="Times New Roman" panose="02020503050405090304" charset="0"/>
                <a:cs typeface="Times New Roman" panose="02020503050405090304" charset="0"/>
              </a:rPr>
              <a:t> Archival Analysis </a:t>
            </a:r>
            <a:r>
              <a:rPr lang="en-US" altLang="en-US" dirty="0">
                <a:latin typeface="Times New Roman" panose="02020503050405090304" charset="0"/>
                <a:cs typeface="Times New Roman" panose="02020503050405090304" charset="0"/>
              </a:rPr>
              <a:t>→</a:t>
            </a:r>
            <a:r>
              <a:rPr lang="en-US" altLang="zh-CN" dirty="0">
                <a:latin typeface="Times New Roman" panose="02020503050405090304" charset="0"/>
                <a:cs typeface="Times New Roman" panose="02020503050405090304" charset="0"/>
              </a:rPr>
              <a:t> Textual Comparison </a:t>
            </a:r>
            <a:r>
              <a:rPr lang="en-US" altLang="en-US" dirty="0">
                <a:latin typeface="Times New Roman" panose="02020503050405090304" charset="0"/>
                <a:cs typeface="Times New Roman" panose="02020503050405090304" charset="0"/>
              </a:rPr>
              <a:t>→</a:t>
            </a:r>
            <a:r>
              <a:rPr lang="en-US" altLang="zh-CN" dirty="0">
                <a:latin typeface="Times New Roman" panose="02020503050405090304" charset="0"/>
                <a:cs typeface="Times New Roman" panose="02020503050405090304" charset="0"/>
              </a:rPr>
              <a:t> Contextual Interpretation </a:t>
            </a:r>
            <a:r>
              <a:rPr lang="en-US" altLang="en-US" dirty="0">
                <a:latin typeface="Times New Roman" panose="02020503050405090304" charset="0"/>
                <a:cs typeface="Times New Roman" panose="02020503050405090304" charset="0"/>
              </a:rPr>
              <a:t>→</a:t>
            </a:r>
            <a:r>
              <a:rPr lang="en-US" altLang="zh-CN" dirty="0">
                <a:latin typeface="Times New Roman" panose="02020503050405090304" charset="0"/>
                <a:cs typeface="Times New Roman" panose="02020503050405090304" charset="0"/>
              </a:rPr>
              <a:t> Conclusion Derivation.</a:t>
            </a:r>
            <a:endParaRPr sz="1200" dirty="0">
              <a:solidFill>
                <a:srgbClr val="7F7F7F"/>
              </a:solidFill>
              <a:highlight>
                <a:srgbClr val="FFFFFF"/>
              </a:highlight>
              <a:latin typeface="Times New Roman" panose="02020503050405090304" charset="0"/>
              <a:ea typeface="Microsoft YaHei" panose="020B0503020204020204" charset="-122"/>
              <a:cs typeface="Times New Roman" panose="02020503050405090304" charset="0"/>
              <a:sym typeface="Microsoft YaHei" panose="020B0503020204020204" charset="-122"/>
            </a:endParaRPr>
          </a:p>
        </p:txBody>
      </p:sp>
      <p:pic>
        <p:nvPicPr>
          <p:cNvPr id="105" name="Google Shape;105;p7"/>
          <p:cNvPicPr preferRelativeResize="0"/>
          <p:nvPr/>
        </p:nvPicPr>
        <p:blipFill rotWithShape="1">
          <a:blip r:embed="rId1"/>
          <a:srcRect/>
          <a:stretch>
            <a:fillRect/>
          </a:stretch>
        </p:blipFill>
        <p:spPr>
          <a:xfrm>
            <a:off x="454966" y="412619"/>
            <a:ext cx="38100" cy="323850"/>
          </a:xfrm>
          <a:prstGeom prst="rect">
            <a:avLst/>
          </a:prstGeom>
          <a:noFill/>
          <a:ln>
            <a:noFill/>
          </a:ln>
        </p:spPr>
      </p:pic>
      <p:pic>
        <p:nvPicPr>
          <p:cNvPr id="106" name="Google Shape;106;p7"/>
          <p:cNvPicPr preferRelativeResize="0"/>
          <p:nvPr/>
        </p:nvPicPr>
        <p:blipFill rotWithShape="1">
          <a:blip r:embed="rId2"/>
          <a:srcRect/>
          <a:stretch>
            <a:fillRect/>
          </a:stretch>
        </p:blipFill>
        <p:spPr>
          <a:xfrm>
            <a:off x="7923929" y="192826"/>
            <a:ext cx="1016391" cy="203279"/>
          </a:xfrm>
          <a:prstGeom prst="rect">
            <a:avLst/>
          </a:prstGeom>
          <a:noFill/>
          <a:ln>
            <a:noFill/>
          </a:ln>
        </p:spPr>
      </p:pic>
      <p:sp>
        <p:nvSpPr>
          <p:cNvPr id="9" name="文本框 8"/>
          <p:cNvSpPr txBox="1"/>
          <p:nvPr/>
        </p:nvSpPr>
        <p:spPr>
          <a:xfrm>
            <a:off x="2511946" y="2279722"/>
            <a:ext cx="1298575" cy="2246769"/>
          </a:xfrm>
          <a:prstGeom prst="rect">
            <a:avLst/>
          </a:prstGeom>
          <a:noFill/>
        </p:spPr>
        <p:txBody>
          <a:bodyPr wrap="square" rtlCol="0">
            <a:spAutoFit/>
          </a:bodyPr>
          <a:lstStyle/>
          <a:p>
            <a:r>
              <a:rPr lang="en-US" altLang="zh-CN" dirty="0">
                <a:latin typeface="Times New Roman" panose="02020503050405090304" charset="0"/>
                <a:cs typeface="Times New Roman" panose="02020503050405090304" charset="0"/>
              </a:rPr>
              <a:t>Han Area</a:t>
            </a:r>
            <a:endParaRPr lang="en-US" altLang="zh-CN" dirty="0">
              <a:latin typeface="Times New Roman" panose="02020503050405090304" charset="0"/>
              <a:cs typeface="Times New Roman" panose="02020503050405090304" charset="0"/>
            </a:endParaRPr>
          </a:p>
          <a:p>
            <a:r>
              <a:rPr lang="en-US" altLang="zh-CN" dirty="0">
                <a:latin typeface="Times New Roman" panose="02020503050405090304" charset="0"/>
                <a:cs typeface="Times New Roman" panose="02020503050405090304" charset="0"/>
              </a:rPr>
              <a:t>Ming Dynasty</a:t>
            </a:r>
            <a:endParaRPr lang="en-US" altLang="zh-CN" dirty="0">
              <a:latin typeface="Times New Roman" panose="02020503050405090304" charset="0"/>
              <a:cs typeface="Times New Roman" panose="02020503050405090304" charset="0"/>
            </a:endParaRPr>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r>
              <a:rPr lang="en-US" altLang="zh-CN" dirty="0">
                <a:latin typeface="Times New Roman" panose="02020503050405090304" charset="0"/>
                <a:cs typeface="Times New Roman" panose="02020503050405090304" charset="0"/>
              </a:rPr>
              <a:t>Han Area</a:t>
            </a:r>
            <a:endParaRPr lang="en-US" altLang="zh-CN" dirty="0">
              <a:latin typeface="Times New Roman" panose="02020503050405090304" charset="0"/>
              <a:cs typeface="Times New Roman" panose="02020503050405090304" charset="0"/>
            </a:endParaRPr>
          </a:p>
          <a:p>
            <a:r>
              <a:rPr lang="en-US" altLang="zh-CN" dirty="0">
                <a:latin typeface="Times New Roman" panose="02020503050405090304" charset="0"/>
                <a:cs typeface="Times New Roman" panose="02020503050405090304" charset="0"/>
              </a:rPr>
              <a:t>Qing Dynasty</a:t>
            </a:r>
            <a:endParaRPr lang="en-US" altLang="zh-CN" dirty="0">
              <a:latin typeface="Times New Roman" panose="02020503050405090304" charset="0"/>
              <a:cs typeface="Times New Roman" panose="02020503050405090304" charset="0"/>
            </a:endParaRPr>
          </a:p>
        </p:txBody>
      </p:sp>
      <p:pic>
        <p:nvPicPr>
          <p:cNvPr id="10" name="图片 9"/>
          <p:cNvPicPr>
            <a:picLocks noChangeAspect="1"/>
          </p:cNvPicPr>
          <p:nvPr/>
        </p:nvPicPr>
        <p:blipFill>
          <a:blip r:embed="rId3"/>
          <a:srcRect l="5070" r="6370"/>
          <a:stretch>
            <a:fillRect/>
          </a:stretch>
        </p:blipFill>
        <p:spPr>
          <a:xfrm>
            <a:off x="3611958" y="1839872"/>
            <a:ext cx="1093314" cy="1152114"/>
          </a:xfrm>
          <a:prstGeom prst="rect">
            <a:avLst/>
          </a:prstGeom>
        </p:spPr>
      </p:pic>
      <p:pic>
        <p:nvPicPr>
          <p:cNvPr id="11" name="图片 10"/>
          <p:cNvPicPr>
            <a:picLocks noChangeAspect="1"/>
          </p:cNvPicPr>
          <p:nvPr/>
        </p:nvPicPr>
        <p:blipFill>
          <a:blip r:embed="rId4"/>
          <a:stretch>
            <a:fillRect/>
          </a:stretch>
        </p:blipFill>
        <p:spPr>
          <a:xfrm>
            <a:off x="3791992" y="3583377"/>
            <a:ext cx="614680" cy="1167130"/>
          </a:xfrm>
          <a:prstGeom prst="rect">
            <a:avLst/>
          </a:prstGeom>
        </p:spPr>
      </p:pic>
      <p:pic>
        <p:nvPicPr>
          <p:cNvPr id="13" name="图片 12" descr="箭头"/>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880000">
            <a:off x="1887106" y="2284167"/>
            <a:ext cx="670560" cy="670560"/>
          </a:xfrm>
          <a:prstGeom prst="rect">
            <a:avLst/>
          </a:prstGeom>
        </p:spPr>
      </p:pic>
      <p:pic>
        <p:nvPicPr>
          <p:cNvPr id="15" name="图片 14" descr="箭头"/>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8340000">
            <a:off x="1892821" y="3501462"/>
            <a:ext cx="670560" cy="670560"/>
          </a:xfrm>
          <a:prstGeom prst="rect">
            <a:avLst/>
          </a:prstGeom>
        </p:spPr>
      </p:pic>
      <p:sp>
        <p:nvSpPr>
          <p:cNvPr id="2" name="矩形 1"/>
          <p:cNvSpPr/>
          <p:nvPr/>
        </p:nvSpPr>
        <p:spPr>
          <a:xfrm>
            <a:off x="330835" y="1875790"/>
            <a:ext cx="422275" cy="672465"/>
          </a:xfrm>
          <a:prstGeom prst="rect">
            <a:avLst/>
          </a:prstGeom>
          <a:noFill/>
          <a:ln>
            <a:noFill/>
          </a:ln>
        </p:spPr>
        <p:txBody>
          <a:bodyPr wrap="none" rtlCol="0" anchor="t">
            <a:noAutofit/>
          </a:bodyPr>
          <a:lstStyle/>
          <a:p>
            <a:pPr algn="ctr"/>
            <a:r>
              <a:rPr lang="en-US" altLang="zh-CN" sz="2800" b="1" dirty="0">
                <a:solidFill>
                  <a:schemeClr val="tx1"/>
                </a:solidFill>
                <a:effectLst>
                  <a:outerShdw blurRad="38100" dist="19050" dir="2700000" algn="tl" rotWithShape="0">
                    <a:schemeClr val="dk1">
                      <a:alpha val="40000"/>
                    </a:schemeClr>
                  </a:outerShdw>
                </a:effectLst>
              </a:rPr>
              <a:t>1</a:t>
            </a:r>
            <a:endParaRPr lang="zh-CN" altLang="en-US" sz="2800" b="1" dirty="0">
              <a:solidFill>
                <a:schemeClr val="tx1"/>
              </a:solidFill>
              <a:effectLst>
                <a:outerShdw blurRad="38100" dist="19050" dir="2700000" algn="tl" rotWithShape="0">
                  <a:schemeClr val="dk1">
                    <a:alpha val="40000"/>
                  </a:schemeClr>
                </a:outerShdw>
              </a:effectLst>
            </a:endParaRPr>
          </a:p>
        </p:txBody>
      </p:sp>
      <p:pic>
        <p:nvPicPr>
          <p:cNvPr id="3" name="图片 2"/>
          <p:cNvPicPr>
            <a:picLocks noChangeAspect="1"/>
          </p:cNvPicPr>
          <p:nvPr/>
        </p:nvPicPr>
        <p:blipFill>
          <a:blip r:embed="rId7"/>
          <a:srcRect l="32188" t="44253" r="38593" b="35996"/>
          <a:stretch>
            <a:fillRect/>
          </a:stretch>
        </p:blipFill>
        <p:spPr>
          <a:xfrm>
            <a:off x="788872" y="2729588"/>
            <a:ext cx="889635" cy="853789"/>
          </a:xfrm>
          <a:prstGeom prst="rect">
            <a:avLst/>
          </a:prstGeom>
        </p:spPr>
      </p:pic>
      <p:sp>
        <p:nvSpPr>
          <p:cNvPr id="12" name="文本框 11"/>
          <p:cNvSpPr txBox="1"/>
          <p:nvPr/>
        </p:nvSpPr>
        <p:spPr>
          <a:xfrm>
            <a:off x="664210" y="3726918"/>
            <a:ext cx="1188146" cy="523220"/>
          </a:xfrm>
          <a:prstGeom prst="rect">
            <a:avLst/>
          </a:prstGeom>
          <a:noFill/>
        </p:spPr>
        <p:txBody>
          <a:bodyPr wrap="none" rtlCol="0">
            <a:spAutoFit/>
          </a:bodyPr>
          <a:lstStyle/>
          <a:p>
            <a:r>
              <a:rPr lang="en-US" altLang="zh-CN" dirty="0">
                <a:latin typeface="Times New Roman" panose="02020503050405090304" charset="0"/>
                <a:cs typeface="Times New Roman" panose="02020503050405090304" charset="0"/>
              </a:rPr>
              <a:t>Zhuang Area</a:t>
            </a:r>
            <a:endParaRPr lang="en-US" altLang="zh-CN" dirty="0">
              <a:latin typeface="Times New Roman" panose="02020503050405090304" charset="0"/>
              <a:cs typeface="Times New Roman" panose="02020503050405090304" charset="0"/>
            </a:endParaRPr>
          </a:p>
          <a:p>
            <a:r>
              <a:rPr lang="en-US" altLang="zh-CN" dirty="0">
                <a:latin typeface="Times New Roman" panose="02020503050405090304" charset="0"/>
                <a:cs typeface="Times New Roman" panose="02020503050405090304" charset="0"/>
              </a:rPr>
              <a:t>Qing Dynasty</a:t>
            </a:r>
            <a:endParaRPr lang="zh-CN" altLang="en-US" dirty="0">
              <a:latin typeface="Times New Roman" panose="02020503050405090304" charset="0"/>
              <a:cs typeface="Times New Roman" panose="02020503050405090304" charset="0"/>
            </a:endParaRPr>
          </a:p>
        </p:txBody>
      </p:sp>
      <p:pic>
        <p:nvPicPr>
          <p:cNvPr id="16" name="图片 4" descr="线条箭头"/>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746741" y="2863112"/>
            <a:ext cx="586740" cy="586740"/>
          </a:xfrm>
          <a:prstGeom prst="rect">
            <a:avLst/>
          </a:prstGeom>
        </p:spPr>
      </p:pic>
      <p:sp>
        <p:nvSpPr>
          <p:cNvPr id="17" name="文本框 16"/>
          <p:cNvSpPr txBox="1"/>
          <p:nvPr/>
        </p:nvSpPr>
        <p:spPr>
          <a:xfrm>
            <a:off x="5455361" y="2248541"/>
            <a:ext cx="3244774" cy="1815882"/>
          </a:xfrm>
          <a:prstGeom prst="rect">
            <a:avLst/>
          </a:prstGeom>
          <a:noFill/>
        </p:spPr>
        <p:txBody>
          <a:bodyPr wrap="square" rtlCol="0">
            <a:spAutoFit/>
          </a:bodyPr>
          <a:lstStyle/>
          <a:p>
            <a:r>
              <a:rPr lang="en-US" altLang="zh-CN" dirty="0">
                <a:latin typeface="Times New Roman" panose="02020503050405090304" charset="0"/>
                <a:cs typeface="Times New Roman" panose="02020503050405090304" charset="0"/>
              </a:rPr>
              <a:t>Conclusion:</a:t>
            </a:r>
            <a:endParaRPr lang="en-US" altLang="zh-CN" dirty="0">
              <a:latin typeface="Times New Roman" panose="02020503050405090304" charset="0"/>
              <a:cs typeface="Times New Roman" panose="02020503050405090304" charset="0"/>
            </a:endParaRPr>
          </a:p>
          <a:p>
            <a:pPr marL="285750" indent="-285750">
              <a:buFont typeface="Arial" panose="020B0604020202090204" pitchFamily="34" charset="0"/>
              <a:buChar char="•"/>
            </a:pPr>
            <a:r>
              <a:rPr lang="en-US" altLang="zh-CN" dirty="0">
                <a:highlight>
                  <a:srgbClr val="FFFF00"/>
                </a:highlight>
                <a:latin typeface="Times New Roman" panose="02020503050405090304" charset="0"/>
                <a:cs typeface="Times New Roman" panose="02020503050405090304" charset="0"/>
              </a:rPr>
              <a:t>Different cultural rhythms</a:t>
            </a:r>
            <a:r>
              <a:rPr lang="en-US" altLang="zh-CN" dirty="0">
                <a:latin typeface="Times New Roman" panose="02020503050405090304" charset="0"/>
                <a:cs typeface="Times New Roman" panose="02020503050405090304" charset="0"/>
              </a:rPr>
              <a:t>: Zhuang area has different character using, compare to Han area in the same era; Zhuang area embodies slower change speed in writing system</a:t>
            </a:r>
            <a:endParaRPr lang="en-US" altLang="zh-CN" dirty="0">
              <a:latin typeface="Times New Roman" panose="02020503050405090304" charset="0"/>
              <a:cs typeface="Times New Roman" panose="02020503050405090304" charset="0"/>
            </a:endParaRPr>
          </a:p>
          <a:p>
            <a:pPr marL="285750" indent="-285750">
              <a:buFont typeface="Arial" panose="020B0604020202090204" pitchFamily="34" charset="0"/>
              <a:buChar char="•"/>
            </a:pPr>
            <a:r>
              <a:rPr lang="en-US" altLang="zh-CN" dirty="0">
                <a:latin typeface="Times New Roman" panose="02020503050405090304" charset="0"/>
                <a:cs typeface="Times New Roman" panose="02020503050405090304" charset="0"/>
              </a:rPr>
              <a:t>Zhuang people keep the original meaning from Han writing system</a:t>
            </a:r>
            <a:endParaRPr lang="en-US" altLang="zh-CN" dirty="0">
              <a:latin typeface="Times New Roman" panose="02020503050405090304" charset="0"/>
              <a:cs typeface="Times New Roman" panose="0202050305040509030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par>
                                <p:cTn id="8" presetID="3" presetClass="entr" presetSubtype="1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linds(horizontal)">
                                      <p:cBhvr>
                                        <p:cTn id="10" dur="500"/>
                                        <p:tgtEl>
                                          <p:spTgt spid="10"/>
                                        </p:tgtEl>
                                      </p:cBhvr>
                                    </p:animEffect>
                                  </p:childTnLst>
                                </p:cTn>
                              </p:par>
                              <p:par>
                                <p:cTn id="11" presetID="3" presetClass="entr" presetSubtype="1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linds(horizontal)">
                                      <p:cBhvr>
                                        <p:cTn id="13" dur="500"/>
                                        <p:tgtEl>
                                          <p:spTgt spid="11"/>
                                        </p:tgtEl>
                                      </p:cBhvr>
                                    </p:animEffect>
                                  </p:childTnLst>
                                </p:cTn>
                              </p:par>
                              <p:par>
                                <p:cTn id="14" presetID="3" presetClass="entr" presetSubtype="1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linds(horizontal)">
                                      <p:cBhvr>
                                        <p:cTn id="16" dur="500"/>
                                        <p:tgtEl>
                                          <p:spTgt spid="13"/>
                                        </p:tgtEl>
                                      </p:cBhvr>
                                    </p:animEffect>
                                  </p:childTnLst>
                                </p:cTn>
                              </p:par>
                              <p:par>
                                <p:cTn id="17" presetID="3" presetClass="entr" presetSubtype="1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linds(horizontal)">
                                      <p:cBhvr>
                                        <p:cTn id="19" dur="500"/>
                                        <p:tgtEl>
                                          <p:spTgt spid="15"/>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linds(horizontal)">
                                      <p:cBhvr>
                                        <p:cTn id="22" dur="500"/>
                                        <p:tgtEl>
                                          <p:spTgt spid="2"/>
                                        </p:tgtEl>
                                      </p:cBhvr>
                                    </p:animEffect>
                                  </p:childTnLst>
                                </p:cTn>
                              </p:par>
                              <p:par>
                                <p:cTn id="23" presetID="3" presetClass="entr" presetSubtype="1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linds(horizontal)">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6" name="图片 15"/>
          <p:cNvPicPr>
            <a:picLocks noChangeAspect="1"/>
          </p:cNvPicPr>
          <p:nvPr/>
        </p:nvPicPr>
        <p:blipFill>
          <a:blip r:embed="rId1"/>
          <a:stretch>
            <a:fillRect/>
          </a:stretch>
        </p:blipFill>
        <p:spPr>
          <a:xfrm>
            <a:off x="3258185" y="2959735"/>
            <a:ext cx="561795" cy="565200"/>
          </a:xfrm>
          <a:prstGeom prst="rect">
            <a:avLst/>
          </a:prstGeom>
        </p:spPr>
      </p:pic>
      <p:pic>
        <p:nvPicPr>
          <p:cNvPr id="2" name="图片 1"/>
          <p:cNvPicPr>
            <a:picLocks noChangeAspect="1"/>
          </p:cNvPicPr>
          <p:nvPr/>
        </p:nvPicPr>
        <p:blipFill>
          <a:blip r:embed="rId2"/>
          <a:stretch>
            <a:fillRect/>
          </a:stretch>
        </p:blipFill>
        <p:spPr>
          <a:xfrm>
            <a:off x="1960245" y="2950845"/>
            <a:ext cx="565200" cy="565200"/>
          </a:xfrm>
          <a:prstGeom prst="rect">
            <a:avLst/>
          </a:prstGeom>
        </p:spPr>
      </p:pic>
      <p:sp>
        <p:nvSpPr>
          <p:cNvPr id="103" name="Google Shape;103;p7"/>
          <p:cNvSpPr txBox="1">
            <a:spLocks noGrp="1"/>
          </p:cNvSpPr>
          <p:nvPr>
            <p:ph type="title"/>
          </p:nvPr>
        </p:nvSpPr>
        <p:spPr>
          <a:xfrm>
            <a:off x="558407" y="275020"/>
            <a:ext cx="11360700" cy="763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1200"/>
              </a:spcAft>
              <a:buClr>
                <a:schemeClr val="dk1"/>
              </a:buClr>
              <a:buSzPts val="1100"/>
              <a:buFont typeface="Arial" panose="020B0604020202090204"/>
              <a:buNone/>
            </a:pPr>
            <a:r>
              <a:rPr lang="zh-CN" b="1">
                <a:solidFill>
                  <a:srgbClr val="595959"/>
                </a:solidFill>
                <a:latin typeface="Times New Roman" panose="02020503050405090304"/>
                <a:ea typeface="Times New Roman" panose="02020503050405090304"/>
                <a:cs typeface="Times New Roman" panose="02020503050405090304"/>
                <a:sym typeface="Times New Roman" panose="02020503050405090304"/>
              </a:rPr>
              <a:t>Research Design/Method</a:t>
            </a:r>
            <a:endParaRPr b="1">
              <a:solidFill>
                <a:srgbClr val="595959"/>
              </a:solidFill>
              <a:latin typeface="Times New Roman" panose="02020503050405090304"/>
              <a:ea typeface="Times New Roman" panose="02020503050405090304"/>
              <a:cs typeface="Times New Roman" panose="02020503050405090304"/>
              <a:sym typeface="Times New Roman" panose="02020503050405090304"/>
            </a:endParaRPr>
          </a:p>
        </p:txBody>
      </p:sp>
      <p:sp>
        <p:nvSpPr>
          <p:cNvPr id="104" name="Google Shape;104;p7"/>
          <p:cNvSpPr txBox="1">
            <a:spLocks noGrp="1"/>
          </p:cNvSpPr>
          <p:nvPr>
            <p:ph type="body" idx="1"/>
          </p:nvPr>
        </p:nvSpPr>
        <p:spPr>
          <a:xfrm>
            <a:off x="443865" y="833755"/>
            <a:ext cx="8256270" cy="1067435"/>
          </a:xfrm>
          <a:prstGeom prst="rect">
            <a:avLst/>
          </a:prstGeom>
          <a:noFill/>
          <a:ln>
            <a:noFill/>
          </a:ln>
        </p:spPr>
        <p:txBody>
          <a:bodyPr spcFirstLastPara="1" wrap="square" lIns="68575" tIns="34275" rIns="68575" bIns="34275" anchor="t" anchorCtr="0">
            <a:noAutofit/>
          </a:bodyPr>
          <a:lstStyle/>
          <a:p>
            <a:pPr marL="0" marR="0" lvl="1" indent="-171450" algn="l" rtl="0">
              <a:lnSpc>
                <a:spcPct val="150000"/>
              </a:lnSpc>
              <a:spcBef>
                <a:spcPts val="0"/>
              </a:spcBef>
              <a:spcAft>
                <a:spcPts val="0"/>
              </a:spcAft>
              <a:buClr>
                <a:schemeClr val="dk1"/>
              </a:buClr>
              <a:buSzPts val="800"/>
              <a:buChar char="●"/>
            </a:pPr>
            <a:r>
              <a:rPr lang="en-US" altLang="zh-CN">
                <a:latin typeface="Times New Roman" panose="02020503050405090304" charset="0"/>
                <a:cs typeface="Times New Roman" panose="02020503050405090304" charset="0"/>
              </a:rPr>
              <a:t>Research Workflow</a:t>
            </a:r>
            <a:endParaRPr lang="en-US" altLang="zh-CN">
              <a:latin typeface="Times New Roman" panose="02020503050405090304" charset="0"/>
              <a:cs typeface="Times New Roman" panose="02020503050405090304" charset="0"/>
            </a:endParaRPr>
          </a:p>
          <a:p>
            <a:pPr marL="571500" marR="0" lvl="2"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Character Identification </a:t>
            </a:r>
            <a:r>
              <a:rPr lang="en-US" altLang="en-US">
                <a:latin typeface="Times New Roman" panose="02020503050405090304" charset="0"/>
                <a:cs typeface="Times New Roman" panose="02020503050405090304" charset="0"/>
              </a:rPr>
              <a:t>→</a:t>
            </a:r>
            <a:r>
              <a:rPr lang="en-US" altLang="zh-CN">
                <a:latin typeface="Times New Roman" panose="02020503050405090304" charset="0"/>
                <a:cs typeface="Times New Roman" panose="02020503050405090304" charset="0"/>
              </a:rPr>
              <a:t> Archival Analysis </a:t>
            </a:r>
            <a:r>
              <a:rPr lang="en-US" altLang="en-US">
                <a:latin typeface="Times New Roman" panose="02020503050405090304" charset="0"/>
                <a:cs typeface="Times New Roman" panose="02020503050405090304" charset="0"/>
              </a:rPr>
              <a:t>→</a:t>
            </a:r>
            <a:r>
              <a:rPr lang="en-US" altLang="zh-CN">
                <a:latin typeface="Times New Roman" panose="02020503050405090304" charset="0"/>
                <a:cs typeface="Times New Roman" panose="02020503050405090304" charset="0"/>
              </a:rPr>
              <a:t> Textual Comparison </a:t>
            </a:r>
            <a:r>
              <a:rPr lang="en-US" altLang="en-US">
                <a:latin typeface="Times New Roman" panose="02020503050405090304" charset="0"/>
                <a:cs typeface="Times New Roman" panose="02020503050405090304" charset="0"/>
              </a:rPr>
              <a:t>→</a:t>
            </a:r>
            <a:r>
              <a:rPr lang="en-US" altLang="zh-CN">
                <a:latin typeface="Times New Roman" panose="02020503050405090304" charset="0"/>
                <a:cs typeface="Times New Roman" panose="02020503050405090304" charset="0"/>
              </a:rPr>
              <a:t> Contextual Interpretation </a:t>
            </a:r>
            <a:r>
              <a:rPr lang="en-US" altLang="en-US">
                <a:latin typeface="Times New Roman" panose="02020503050405090304" charset="0"/>
                <a:cs typeface="Times New Roman" panose="02020503050405090304" charset="0"/>
              </a:rPr>
              <a:t>→</a:t>
            </a:r>
            <a:r>
              <a:rPr lang="en-US" altLang="zh-CN">
                <a:latin typeface="Times New Roman" panose="02020503050405090304" charset="0"/>
                <a:cs typeface="Times New Roman" panose="02020503050405090304" charset="0"/>
              </a:rPr>
              <a:t> Cross-Cultural Analysis(only for Vietnamese Chu Nom) </a:t>
            </a:r>
            <a:r>
              <a:rPr lang="en-US" altLang="en-US">
                <a:latin typeface="Times New Roman" panose="02020503050405090304" charset="0"/>
                <a:cs typeface="Times New Roman" panose="02020503050405090304" charset="0"/>
              </a:rPr>
              <a:t>→</a:t>
            </a:r>
            <a:r>
              <a:rPr lang="en-US" altLang="zh-CN">
                <a:latin typeface="Times New Roman" panose="02020503050405090304" charset="0"/>
                <a:cs typeface="Times New Roman" panose="02020503050405090304" charset="0"/>
              </a:rPr>
              <a:t> Conclusion Derivation.</a:t>
            </a:r>
            <a:endParaRPr sz="1200">
              <a:solidFill>
                <a:srgbClr val="7F7F7F"/>
              </a:solidFill>
              <a:highlight>
                <a:srgbClr val="FFFFFF"/>
              </a:highlight>
              <a:latin typeface="Times New Roman" panose="02020503050405090304" charset="0"/>
              <a:ea typeface="Microsoft YaHei" panose="020B0503020204020204" charset="-122"/>
              <a:cs typeface="Times New Roman" panose="02020503050405090304" charset="0"/>
              <a:sym typeface="Microsoft YaHei" panose="020B0503020204020204" charset="-122"/>
            </a:endParaRPr>
          </a:p>
        </p:txBody>
      </p:sp>
      <p:pic>
        <p:nvPicPr>
          <p:cNvPr id="105" name="Google Shape;105;p7"/>
          <p:cNvPicPr preferRelativeResize="0"/>
          <p:nvPr/>
        </p:nvPicPr>
        <p:blipFill rotWithShape="1">
          <a:blip r:embed="rId3"/>
          <a:srcRect/>
          <a:stretch>
            <a:fillRect/>
          </a:stretch>
        </p:blipFill>
        <p:spPr>
          <a:xfrm>
            <a:off x="454966" y="412619"/>
            <a:ext cx="38100" cy="323850"/>
          </a:xfrm>
          <a:prstGeom prst="rect">
            <a:avLst/>
          </a:prstGeom>
          <a:noFill/>
          <a:ln>
            <a:noFill/>
          </a:ln>
        </p:spPr>
      </p:pic>
      <p:pic>
        <p:nvPicPr>
          <p:cNvPr id="106" name="Google Shape;106;p7"/>
          <p:cNvPicPr preferRelativeResize="0"/>
          <p:nvPr/>
        </p:nvPicPr>
        <p:blipFill rotWithShape="1">
          <a:blip r:embed="rId4"/>
          <a:srcRect/>
          <a:stretch>
            <a:fillRect/>
          </a:stretch>
        </p:blipFill>
        <p:spPr>
          <a:xfrm>
            <a:off x="7923929" y="192826"/>
            <a:ext cx="1016391" cy="203279"/>
          </a:xfrm>
          <a:prstGeom prst="rect">
            <a:avLst/>
          </a:prstGeom>
          <a:noFill/>
          <a:ln>
            <a:noFill/>
          </a:ln>
        </p:spPr>
      </p:pic>
      <p:pic>
        <p:nvPicPr>
          <p:cNvPr id="3" name="图片 2" descr="线条箭头"/>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74775" y="2947035"/>
            <a:ext cx="586740" cy="586740"/>
          </a:xfrm>
          <a:prstGeom prst="rect">
            <a:avLst/>
          </a:prstGeom>
        </p:spPr>
      </p:pic>
      <p:pic>
        <p:nvPicPr>
          <p:cNvPr id="5" name="图片 4" descr="线条箭头"/>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582545" y="2947035"/>
            <a:ext cx="586740" cy="586740"/>
          </a:xfrm>
          <a:prstGeom prst="rect">
            <a:avLst/>
          </a:prstGeom>
        </p:spPr>
      </p:pic>
      <p:sp>
        <p:nvSpPr>
          <p:cNvPr id="7" name="文本框 6"/>
          <p:cNvSpPr txBox="1"/>
          <p:nvPr/>
        </p:nvSpPr>
        <p:spPr>
          <a:xfrm>
            <a:off x="1858010" y="3515995"/>
            <a:ext cx="2200910" cy="252730"/>
          </a:xfrm>
          <a:prstGeom prst="rect">
            <a:avLst/>
          </a:prstGeom>
          <a:noFill/>
        </p:spPr>
        <p:txBody>
          <a:bodyPr wrap="square" rtlCol="0" anchor="t">
            <a:noAutofit/>
          </a:bodyPr>
          <a:lstStyle/>
          <a:p>
            <a:r>
              <a:rPr lang="en-US" altLang="zh-CN">
                <a:latin typeface="Times New Roman" panose="02020503050405090304" charset="0"/>
                <a:cs typeface="Times New Roman" panose="02020503050405090304" charset="0"/>
                <a:sym typeface="+mn-ea"/>
              </a:rPr>
              <a:t>Variant              Standarded</a:t>
            </a:r>
            <a:endParaRPr lang="en-US" altLang="zh-CN">
              <a:latin typeface="Times New Roman" panose="02020503050405090304" charset="0"/>
              <a:cs typeface="Times New Roman" panose="02020503050405090304" charset="0"/>
              <a:sym typeface="+mn-ea"/>
            </a:endParaRPr>
          </a:p>
        </p:txBody>
      </p:sp>
      <p:sp>
        <p:nvSpPr>
          <p:cNvPr id="9" name="文本框 8"/>
          <p:cNvSpPr txBox="1"/>
          <p:nvPr/>
        </p:nvSpPr>
        <p:spPr>
          <a:xfrm>
            <a:off x="4552950" y="2430145"/>
            <a:ext cx="1298575" cy="2677656"/>
          </a:xfrm>
          <a:prstGeom prst="rect">
            <a:avLst/>
          </a:prstGeom>
          <a:noFill/>
        </p:spPr>
        <p:txBody>
          <a:bodyPr wrap="square" rtlCol="0">
            <a:spAutoFit/>
          </a:bodyPr>
          <a:lstStyle/>
          <a:p>
            <a:r>
              <a:rPr lang="en-US" altLang="zh-CN" dirty="0">
                <a:latin typeface="Times New Roman" panose="02020503050405090304" charset="0"/>
                <a:cs typeface="Times New Roman" panose="02020503050405090304" charset="0"/>
              </a:rPr>
              <a:t>Ming Dynasty</a:t>
            </a:r>
            <a:endParaRPr lang="en-US" altLang="zh-CN" dirty="0">
              <a:latin typeface="Times New Roman" panose="02020503050405090304" charset="0"/>
              <a:cs typeface="Times New Roman" panose="02020503050405090304" charset="0"/>
            </a:endParaRPr>
          </a:p>
          <a:p>
            <a:r>
              <a:rPr lang="en-US" altLang="zh-CN" dirty="0">
                <a:latin typeface="Times New Roman" panose="02020503050405090304" charset="0"/>
                <a:cs typeface="Times New Roman" panose="02020503050405090304" charset="0"/>
              </a:rPr>
              <a:t>Chinese</a:t>
            </a:r>
            <a:endParaRPr lang="en-US" altLang="zh-CN" dirty="0">
              <a:latin typeface="Times New Roman" panose="02020503050405090304" charset="0"/>
              <a:cs typeface="Times New Roman" panose="02020503050405090304" charset="0"/>
            </a:endParaRPr>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latin typeface="Times New Roman" panose="02020503050405090304" charset="0"/>
              <a:cs typeface="Times New Roman" panose="02020503050405090304" charset="0"/>
              <a:sym typeface="+mn-ea"/>
            </a:endParaRPr>
          </a:p>
          <a:p>
            <a:r>
              <a:rPr lang="en-US" altLang="zh-CN" dirty="0">
                <a:latin typeface="Times New Roman" panose="02020503050405090304" charset="0"/>
                <a:cs typeface="Times New Roman" panose="02020503050405090304" charset="0"/>
                <a:sym typeface="+mn-ea"/>
              </a:rPr>
              <a:t>Chu Nom</a:t>
            </a:r>
            <a:endParaRPr lang="en-US" altLang="zh-CN" dirty="0">
              <a:latin typeface="Times New Roman" panose="02020503050405090304" charset="0"/>
              <a:cs typeface="Times New Roman" panose="02020503050405090304" charset="0"/>
              <a:sym typeface="+mn-ea"/>
            </a:endParaRPr>
          </a:p>
          <a:p>
            <a:r>
              <a:rPr lang="en-US" altLang="zh-CN" dirty="0">
                <a:latin typeface="Times New Roman" panose="02020503050405090304" charset="0"/>
                <a:cs typeface="Times New Roman" panose="02020503050405090304" charset="0"/>
                <a:sym typeface="+mn-ea"/>
              </a:rPr>
              <a:t>(</a:t>
            </a:r>
            <a:r>
              <a:rPr lang="zh-CN" altLang="en-US" dirty="0">
                <a:latin typeface="Times New Roman" panose="02020503050405090304" charset="0"/>
                <a:cs typeface="Times New Roman" panose="02020503050405090304" charset="0"/>
                <a:sym typeface="+mn-ea"/>
              </a:rPr>
              <a:t>喃字</a:t>
            </a:r>
            <a:r>
              <a:rPr lang="en-US" altLang="zh-CN" dirty="0">
                <a:latin typeface="Times New Roman" panose="02020503050405090304" charset="0"/>
                <a:cs typeface="Times New Roman" panose="02020503050405090304" charset="0"/>
                <a:sym typeface="+mn-ea"/>
              </a:rPr>
              <a:t>)</a:t>
            </a:r>
            <a:endParaRPr lang="en-US" altLang="zh-CN" dirty="0"/>
          </a:p>
          <a:p>
            <a:endParaRPr lang="en-US" altLang="zh-CN" dirty="0"/>
          </a:p>
        </p:txBody>
      </p:sp>
      <p:pic>
        <p:nvPicPr>
          <p:cNvPr id="13" name="图片 12" descr="箭头"/>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880000">
            <a:off x="3928745" y="2503805"/>
            <a:ext cx="670560" cy="670560"/>
          </a:xfrm>
          <a:prstGeom prst="rect">
            <a:avLst/>
          </a:prstGeom>
        </p:spPr>
      </p:pic>
      <p:pic>
        <p:nvPicPr>
          <p:cNvPr id="15" name="图片 14" descr="箭头"/>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8340000">
            <a:off x="3934460" y="3721100"/>
            <a:ext cx="670560" cy="670560"/>
          </a:xfrm>
          <a:prstGeom prst="rect">
            <a:avLst/>
          </a:prstGeom>
        </p:spPr>
      </p:pic>
      <p:sp>
        <p:nvSpPr>
          <p:cNvPr id="4" name="矩形 3"/>
          <p:cNvSpPr/>
          <p:nvPr/>
        </p:nvSpPr>
        <p:spPr>
          <a:xfrm>
            <a:off x="330835" y="1717040"/>
            <a:ext cx="422275" cy="672465"/>
          </a:xfrm>
          <a:prstGeom prst="rect">
            <a:avLst/>
          </a:prstGeom>
          <a:noFill/>
          <a:ln>
            <a:noFill/>
          </a:ln>
        </p:spPr>
        <p:txBody>
          <a:bodyPr wrap="none" rtlCol="0" anchor="t">
            <a:noAutofit/>
          </a:bodyPr>
          <a:lstStyle/>
          <a:p>
            <a:pPr algn="ctr"/>
            <a:r>
              <a:rPr lang="en-US" altLang="zh-CN" sz="2800" b="1">
                <a:solidFill>
                  <a:schemeClr val="tx1"/>
                </a:solidFill>
                <a:effectLst>
                  <a:outerShdw blurRad="38100" dist="19050" dir="2700000" algn="tl" rotWithShape="0">
                    <a:schemeClr val="dk1">
                      <a:alpha val="40000"/>
                    </a:schemeClr>
                  </a:outerShdw>
                </a:effectLst>
              </a:rPr>
              <a:t>2</a:t>
            </a:r>
            <a:endParaRPr lang="en-US" altLang="zh-CN" sz="2800" b="1">
              <a:solidFill>
                <a:schemeClr val="tx1"/>
              </a:solidFill>
              <a:effectLst>
                <a:outerShdw blurRad="38100" dist="19050" dir="2700000" algn="tl" rotWithShape="0">
                  <a:schemeClr val="dk1">
                    <a:alpha val="40000"/>
                  </a:schemeClr>
                </a:outerShdw>
              </a:effectLst>
            </a:endParaRPr>
          </a:p>
        </p:txBody>
      </p:sp>
      <p:pic>
        <p:nvPicPr>
          <p:cNvPr id="17" name="图片 16"/>
          <p:cNvPicPr>
            <a:picLocks noChangeAspect="1"/>
          </p:cNvPicPr>
          <p:nvPr/>
        </p:nvPicPr>
        <p:blipFill>
          <a:blip r:embed="rId9"/>
          <a:stretch>
            <a:fillRect/>
          </a:stretch>
        </p:blipFill>
        <p:spPr>
          <a:xfrm>
            <a:off x="466090" y="2254885"/>
            <a:ext cx="795655" cy="892175"/>
          </a:xfrm>
          <a:prstGeom prst="rect">
            <a:avLst/>
          </a:prstGeom>
        </p:spPr>
      </p:pic>
      <p:pic>
        <p:nvPicPr>
          <p:cNvPr id="18" name="图片 17"/>
          <p:cNvPicPr>
            <a:picLocks noChangeAspect="1"/>
          </p:cNvPicPr>
          <p:nvPr/>
        </p:nvPicPr>
        <p:blipFill>
          <a:blip r:embed="rId10"/>
          <a:stretch>
            <a:fillRect/>
          </a:stretch>
        </p:blipFill>
        <p:spPr>
          <a:xfrm>
            <a:off x="466090" y="3204210"/>
            <a:ext cx="808990" cy="862965"/>
          </a:xfrm>
          <a:prstGeom prst="rect">
            <a:avLst/>
          </a:prstGeom>
        </p:spPr>
      </p:pic>
      <p:pic>
        <p:nvPicPr>
          <p:cNvPr id="19" name="图片 18"/>
          <p:cNvPicPr>
            <a:picLocks noChangeAspect="1"/>
          </p:cNvPicPr>
          <p:nvPr/>
        </p:nvPicPr>
        <p:blipFill>
          <a:blip r:embed="rId11"/>
          <a:stretch>
            <a:fillRect/>
          </a:stretch>
        </p:blipFill>
        <p:spPr>
          <a:xfrm>
            <a:off x="460375" y="4124325"/>
            <a:ext cx="815340" cy="866140"/>
          </a:xfrm>
          <a:prstGeom prst="rect">
            <a:avLst/>
          </a:prstGeom>
        </p:spPr>
      </p:pic>
      <p:pic>
        <p:nvPicPr>
          <p:cNvPr id="20" name="图片 19"/>
          <p:cNvPicPr>
            <a:picLocks noChangeAspect="1"/>
          </p:cNvPicPr>
          <p:nvPr/>
        </p:nvPicPr>
        <p:blipFill>
          <a:blip r:embed="rId12"/>
          <a:stretch>
            <a:fillRect/>
          </a:stretch>
        </p:blipFill>
        <p:spPr>
          <a:xfrm>
            <a:off x="5708612" y="3768725"/>
            <a:ext cx="1178560" cy="1236345"/>
          </a:xfrm>
          <a:prstGeom prst="rect">
            <a:avLst/>
          </a:prstGeom>
        </p:spPr>
      </p:pic>
      <p:pic>
        <p:nvPicPr>
          <p:cNvPr id="21" name="图片 20"/>
          <p:cNvPicPr>
            <a:picLocks noChangeAspect="1"/>
          </p:cNvPicPr>
          <p:nvPr/>
        </p:nvPicPr>
        <p:blipFill>
          <a:blip r:embed="rId13"/>
          <a:stretch>
            <a:fillRect/>
          </a:stretch>
        </p:blipFill>
        <p:spPr>
          <a:xfrm>
            <a:off x="5767705" y="1920038"/>
            <a:ext cx="1224280" cy="1392555"/>
          </a:xfrm>
          <a:prstGeom prst="rect">
            <a:avLst/>
          </a:prstGeom>
        </p:spPr>
      </p:pic>
      <p:sp>
        <p:nvSpPr>
          <p:cNvPr id="6" name="文本框 5"/>
          <p:cNvSpPr txBox="1"/>
          <p:nvPr/>
        </p:nvSpPr>
        <p:spPr>
          <a:xfrm>
            <a:off x="6965325" y="1813662"/>
            <a:ext cx="2090510" cy="3539430"/>
          </a:xfrm>
          <a:prstGeom prst="rect">
            <a:avLst/>
          </a:prstGeom>
          <a:noFill/>
        </p:spPr>
        <p:txBody>
          <a:bodyPr wrap="square" rtlCol="0">
            <a:spAutoFit/>
          </a:bodyPr>
          <a:lstStyle/>
          <a:p>
            <a:r>
              <a:rPr lang="en-US" altLang="zh-CN" dirty="0">
                <a:latin typeface="Times New Roman" panose="02020503050405090304" charset="0"/>
                <a:cs typeface="Times New Roman" panose="02020503050405090304" charset="0"/>
              </a:rPr>
              <a:t>Conclusion:</a:t>
            </a:r>
            <a:endParaRPr lang="en-US" altLang="zh-CN" dirty="0">
              <a:latin typeface="Times New Roman" panose="02020503050405090304" charset="0"/>
              <a:cs typeface="Times New Roman" panose="02020503050405090304" charset="0"/>
            </a:endParaRPr>
          </a:p>
          <a:p>
            <a:pPr marL="285750" marR="0" indent="-285750">
              <a:buFont typeface="Arial" panose="020B0604020202090204" pitchFamily="34" charset="0"/>
              <a:buChar char="•"/>
            </a:pPr>
            <a:r>
              <a:rPr lang="en-US" altLang="zh-CN" sz="1400" dirty="0">
                <a:effectLst/>
                <a:latin typeface="Times New Roman" panose="02020503050405090304" charset="0"/>
                <a:ea typeface="SimSun" panose="02010600030101010101" pitchFamily="2" charset="-122"/>
              </a:rPr>
              <a:t>In the earlier discussions, </a:t>
            </a:r>
            <a:r>
              <a:rPr lang="en-US" altLang="zh-CN" sz="1400" dirty="0">
                <a:effectLst/>
                <a:highlight>
                  <a:srgbClr val="FFFF00"/>
                </a:highlight>
                <a:latin typeface="Times New Roman" panose="02020503050405090304" charset="0"/>
                <a:ea typeface="SimSun" panose="02010600030101010101" pitchFamily="2" charset="-122"/>
              </a:rPr>
              <a:t>the preservation and localization</a:t>
            </a:r>
            <a:r>
              <a:rPr lang="en-US" altLang="zh-CN" sz="1400" dirty="0">
                <a:effectLst/>
                <a:latin typeface="Times New Roman" panose="02020503050405090304" charset="0"/>
                <a:ea typeface="SimSun" panose="02010600030101010101" pitchFamily="2" charset="-122"/>
              </a:rPr>
              <a:t> of Chinese variant characters in minority regions were analyzed,</a:t>
            </a:r>
            <a:endParaRPr lang="en-US" altLang="zh-CN" sz="1400" dirty="0">
              <a:effectLst/>
              <a:latin typeface="SimSun" panose="02010600030101010101" pitchFamily="2" charset="-122"/>
              <a:ea typeface="SimSun" panose="02010600030101010101" pitchFamily="2" charset="-122"/>
            </a:endParaRPr>
          </a:p>
          <a:p>
            <a:pPr marL="285750" indent="-285750">
              <a:buFont typeface="Arial" panose="020B0604020202090204" pitchFamily="34" charset="0"/>
              <a:buChar char="•"/>
            </a:pPr>
            <a:endParaRPr lang="en-US" altLang="zh-CN" dirty="0">
              <a:latin typeface="Times New Roman" panose="02020503050405090304" charset="0"/>
              <a:cs typeface="Times New Roman" panose="02020503050405090304" charset="0"/>
            </a:endParaRPr>
          </a:p>
          <a:p>
            <a:pPr marL="285750" indent="-285750">
              <a:buFont typeface="Arial" panose="020B0604020202090204" pitchFamily="34" charset="0"/>
              <a:buChar char="•"/>
            </a:pPr>
            <a:r>
              <a:rPr lang="en-US" altLang="zh-CN" dirty="0">
                <a:latin typeface="Times New Roman" panose="02020503050405090304" charset="0"/>
                <a:cs typeface="Times New Roman" panose="02020503050405090304" charset="0"/>
              </a:rPr>
              <a:t>Zhuang people </a:t>
            </a:r>
            <a:r>
              <a:rPr lang="en-US" altLang="zh-CN" dirty="0">
                <a:highlight>
                  <a:srgbClr val="FFFF00"/>
                </a:highlight>
                <a:latin typeface="Times New Roman" panose="02020503050405090304" charset="0"/>
                <a:cs typeface="Times New Roman" panose="02020503050405090304" charset="0"/>
              </a:rPr>
              <a:t>spread the variant character to Southeastern Asia</a:t>
            </a:r>
            <a:r>
              <a:rPr lang="en-US" altLang="zh-CN" dirty="0">
                <a:latin typeface="Times New Roman" panose="02020503050405090304" charset="0"/>
                <a:cs typeface="Times New Roman" panose="02020503050405090304" charset="0"/>
              </a:rPr>
              <a:t>, especially influenced Vietnamese Chu Nom</a:t>
            </a:r>
            <a:endParaRPr lang="en-US" altLang="zh-CN" dirty="0">
              <a:latin typeface="Times New Roman" panose="02020503050405090304" charset="0"/>
              <a:cs typeface="Times New Roman" panose="02020503050405090304" charset="0"/>
            </a:endParaRPr>
          </a:p>
          <a:p>
            <a:pPr marL="285750" indent="-285750">
              <a:buFont typeface="Arial" panose="020B0604020202090204" pitchFamily="34" charset="0"/>
              <a:buChar char="•"/>
            </a:pPr>
            <a:endParaRPr lang="en-US" altLang="zh-CN" dirty="0">
              <a:latin typeface="Times New Roman" panose="02020503050405090304" charset="0"/>
              <a:cs typeface="Times New Roman" panose="02020503050405090304" charset="0"/>
            </a:endParaRPr>
          </a:p>
          <a:p>
            <a:pPr marL="285750" indent="-285750">
              <a:buFont typeface="Arial" panose="020B0604020202090204" pitchFamily="34" charset="0"/>
              <a:buChar char="•"/>
            </a:pPr>
            <a:endParaRPr lang="en-US" altLang="zh-CN" dirty="0">
              <a:latin typeface="Times New Roman" panose="02020503050405090304" charset="0"/>
              <a:cs typeface="Times New Roman" panose="0202050305040509030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7"/>
          <p:cNvSpPr txBox="1">
            <a:spLocks noGrp="1"/>
          </p:cNvSpPr>
          <p:nvPr>
            <p:ph type="title"/>
          </p:nvPr>
        </p:nvSpPr>
        <p:spPr>
          <a:xfrm>
            <a:off x="558407" y="275020"/>
            <a:ext cx="11360700" cy="763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1200"/>
              </a:spcAft>
              <a:buClr>
                <a:schemeClr val="dk1"/>
              </a:buClr>
              <a:buSzPts val="1100"/>
              <a:buFont typeface="Arial" panose="020B0604020202090204"/>
              <a:buNone/>
            </a:pPr>
            <a:r>
              <a:rPr lang="zh-CN" b="1">
                <a:solidFill>
                  <a:srgbClr val="595959"/>
                </a:solidFill>
                <a:latin typeface="Times New Roman" panose="02020503050405090304"/>
                <a:ea typeface="Times New Roman" panose="02020503050405090304"/>
                <a:cs typeface="Times New Roman" panose="02020503050405090304"/>
                <a:sym typeface="Times New Roman" panose="02020503050405090304"/>
              </a:rPr>
              <a:t>Results</a:t>
            </a:r>
            <a:endParaRPr b="1">
              <a:solidFill>
                <a:srgbClr val="595959"/>
              </a:solidFill>
              <a:latin typeface="Times New Roman" panose="02020503050405090304"/>
              <a:ea typeface="Times New Roman" panose="02020503050405090304"/>
              <a:cs typeface="Times New Roman" panose="02020503050405090304"/>
              <a:sym typeface="Times New Roman" panose="02020503050405090304"/>
            </a:endParaRPr>
          </a:p>
        </p:txBody>
      </p:sp>
      <p:sp>
        <p:nvSpPr>
          <p:cNvPr id="104" name="Google Shape;104;p7"/>
          <p:cNvSpPr txBox="1">
            <a:spLocks noGrp="1"/>
          </p:cNvSpPr>
          <p:nvPr>
            <p:ph type="body" idx="1"/>
          </p:nvPr>
        </p:nvSpPr>
        <p:spPr>
          <a:xfrm>
            <a:off x="414951" y="929066"/>
            <a:ext cx="8256270" cy="617632"/>
          </a:xfrm>
          <a:prstGeom prst="rect">
            <a:avLst/>
          </a:prstGeom>
          <a:noFill/>
          <a:ln>
            <a:noFill/>
          </a:ln>
        </p:spPr>
        <p:txBody>
          <a:bodyPr spcFirstLastPara="1" wrap="square" lIns="68575" tIns="34275" rIns="68575" bIns="34275" anchor="t" anchorCtr="0">
            <a:noAutofit/>
          </a:bodyPr>
          <a:lstStyle/>
          <a:p>
            <a:pPr marL="285750" marR="0" lvl="0" indent="-285750" algn="l" rtl="0">
              <a:lnSpc>
                <a:spcPct val="150000"/>
              </a:lnSpc>
              <a:spcBef>
                <a:spcPts val="0"/>
              </a:spcBef>
              <a:spcAft>
                <a:spcPts val="0"/>
              </a:spcAft>
              <a:buClr>
                <a:schemeClr val="dk1"/>
              </a:buClr>
              <a:buSzPts val="800"/>
            </a:pPr>
            <a:r>
              <a:rPr lang="en-US" altLang="zh-CN" dirty="0">
                <a:latin typeface="Times New Roman" panose="02020503050405090304" charset="0"/>
                <a:cs typeface="Times New Roman" panose="02020503050405090304" charset="0"/>
              </a:rPr>
              <a:t>Key Findings: more and more……</a:t>
            </a:r>
            <a:endParaRPr lang="en-US" altLang="zh-CN" dirty="0">
              <a:latin typeface="Times New Roman" panose="02020503050405090304" charset="0"/>
              <a:cs typeface="Times New Roman" panose="02020503050405090304" charset="0"/>
            </a:endParaRPr>
          </a:p>
        </p:txBody>
      </p:sp>
      <p:pic>
        <p:nvPicPr>
          <p:cNvPr id="105" name="Google Shape;105;p7"/>
          <p:cNvPicPr preferRelativeResize="0"/>
          <p:nvPr/>
        </p:nvPicPr>
        <p:blipFill rotWithShape="1">
          <a:blip r:embed="rId1"/>
          <a:srcRect/>
          <a:stretch>
            <a:fillRect/>
          </a:stretch>
        </p:blipFill>
        <p:spPr>
          <a:xfrm>
            <a:off x="454966" y="412619"/>
            <a:ext cx="38100" cy="323850"/>
          </a:xfrm>
          <a:prstGeom prst="rect">
            <a:avLst/>
          </a:prstGeom>
          <a:noFill/>
          <a:ln>
            <a:noFill/>
          </a:ln>
        </p:spPr>
      </p:pic>
      <p:pic>
        <p:nvPicPr>
          <p:cNvPr id="106" name="Google Shape;106;p7"/>
          <p:cNvPicPr preferRelativeResize="0"/>
          <p:nvPr/>
        </p:nvPicPr>
        <p:blipFill rotWithShape="1">
          <a:blip r:embed="rId2"/>
          <a:srcRect/>
          <a:stretch>
            <a:fillRect/>
          </a:stretch>
        </p:blipFill>
        <p:spPr>
          <a:xfrm>
            <a:off x="7923929" y="192826"/>
            <a:ext cx="1016391" cy="203279"/>
          </a:xfrm>
          <a:prstGeom prst="rect">
            <a:avLst/>
          </a:prstGeom>
          <a:noFill/>
          <a:ln>
            <a:noFill/>
          </a:ln>
        </p:spPr>
      </p:pic>
      <p:pic>
        <p:nvPicPr>
          <p:cNvPr id="3" name="图片 2"/>
          <p:cNvPicPr>
            <a:picLocks noChangeAspect="1"/>
          </p:cNvPicPr>
          <p:nvPr/>
        </p:nvPicPr>
        <p:blipFill>
          <a:blip r:embed="rId3"/>
          <a:stretch>
            <a:fillRect/>
          </a:stretch>
        </p:blipFill>
        <p:spPr>
          <a:xfrm>
            <a:off x="384924" y="1546698"/>
            <a:ext cx="2691776" cy="1207944"/>
          </a:xfrm>
          <a:prstGeom prst="rect">
            <a:avLst/>
          </a:prstGeom>
        </p:spPr>
      </p:pic>
      <p:pic>
        <p:nvPicPr>
          <p:cNvPr id="5" name="图片 4"/>
          <p:cNvPicPr>
            <a:picLocks noChangeAspect="1"/>
          </p:cNvPicPr>
          <p:nvPr/>
        </p:nvPicPr>
        <p:blipFill>
          <a:blip r:embed="rId4"/>
          <a:stretch>
            <a:fillRect/>
          </a:stretch>
        </p:blipFill>
        <p:spPr>
          <a:xfrm>
            <a:off x="384924" y="3018435"/>
            <a:ext cx="2783143" cy="1195999"/>
          </a:xfrm>
          <a:prstGeom prst="rect">
            <a:avLst/>
          </a:prstGeom>
        </p:spPr>
      </p:pic>
      <p:pic>
        <p:nvPicPr>
          <p:cNvPr id="7" name="图片 6"/>
          <p:cNvPicPr>
            <a:picLocks noChangeAspect="1"/>
          </p:cNvPicPr>
          <p:nvPr/>
        </p:nvPicPr>
        <p:blipFill>
          <a:blip r:embed="rId5"/>
          <a:stretch>
            <a:fillRect/>
          </a:stretch>
        </p:blipFill>
        <p:spPr>
          <a:xfrm>
            <a:off x="3301874" y="1569062"/>
            <a:ext cx="2626435" cy="1185099"/>
          </a:xfrm>
          <a:prstGeom prst="rect">
            <a:avLst/>
          </a:prstGeom>
        </p:spPr>
      </p:pic>
      <p:pic>
        <p:nvPicPr>
          <p:cNvPr id="9" name="图片 8"/>
          <p:cNvPicPr>
            <a:picLocks noChangeAspect="1"/>
          </p:cNvPicPr>
          <p:nvPr/>
        </p:nvPicPr>
        <p:blipFill>
          <a:blip r:embed="rId6"/>
          <a:stretch>
            <a:fillRect/>
          </a:stretch>
        </p:blipFill>
        <p:spPr>
          <a:xfrm>
            <a:off x="3372508" y="2951833"/>
            <a:ext cx="2624752" cy="1406928"/>
          </a:xfrm>
          <a:prstGeom prst="rect">
            <a:avLst/>
          </a:prstGeom>
        </p:spPr>
      </p:pic>
      <p:pic>
        <p:nvPicPr>
          <p:cNvPr id="11" name="图片 10"/>
          <p:cNvPicPr>
            <a:picLocks noChangeAspect="1"/>
          </p:cNvPicPr>
          <p:nvPr/>
        </p:nvPicPr>
        <p:blipFill>
          <a:blip r:embed="rId7"/>
          <a:stretch>
            <a:fillRect/>
          </a:stretch>
        </p:blipFill>
        <p:spPr>
          <a:xfrm>
            <a:off x="6042851" y="1524278"/>
            <a:ext cx="3022384" cy="1150251"/>
          </a:xfrm>
          <a:prstGeom prst="rect">
            <a:avLst/>
          </a:prstGeom>
        </p:spPr>
      </p:pic>
      <p:pic>
        <p:nvPicPr>
          <p:cNvPr id="13" name="图片 12"/>
          <p:cNvPicPr>
            <a:picLocks noChangeAspect="1"/>
          </p:cNvPicPr>
          <p:nvPr/>
        </p:nvPicPr>
        <p:blipFill>
          <a:blip r:embed="rId8"/>
          <a:srcRect l="4797"/>
          <a:stretch>
            <a:fillRect/>
          </a:stretch>
        </p:blipFill>
        <p:spPr>
          <a:xfrm>
            <a:off x="6071765" y="3005709"/>
            <a:ext cx="2944690" cy="119069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7"/>
          <p:cNvSpPr txBox="1">
            <a:spLocks noGrp="1"/>
          </p:cNvSpPr>
          <p:nvPr>
            <p:ph type="title"/>
          </p:nvPr>
        </p:nvSpPr>
        <p:spPr>
          <a:xfrm>
            <a:off x="558407" y="275020"/>
            <a:ext cx="11360700" cy="763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1200"/>
              </a:spcAft>
              <a:buClr>
                <a:schemeClr val="dk1"/>
              </a:buClr>
              <a:buSzPts val="1100"/>
              <a:buFont typeface="Arial" panose="020B0604020202090204"/>
              <a:buNone/>
            </a:pPr>
            <a:r>
              <a:rPr lang="zh-CN" b="1">
                <a:solidFill>
                  <a:srgbClr val="595959"/>
                </a:solidFill>
                <a:latin typeface="Times New Roman" panose="02020503050405090304"/>
                <a:ea typeface="Times New Roman" panose="02020503050405090304"/>
                <a:cs typeface="Times New Roman" panose="02020503050405090304"/>
                <a:sym typeface="Times New Roman" panose="02020503050405090304"/>
              </a:rPr>
              <a:t>Results</a:t>
            </a:r>
            <a:endParaRPr b="1">
              <a:solidFill>
                <a:srgbClr val="595959"/>
              </a:solidFill>
              <a:latin typeface="Times New Roman" panose="02020503050405090304"/>
              <a:ea typeface="Times New Roman" panose="02020503050405090304"/>
              <a:cs typeface="Times New Roman" panose="02020503050405090304"/>
              <a:sym typeface="Times New Roman" panose="02020503050405090304"/>
            </a:endParaRPr>
          </a:p>
        </p:txBody>
      </p:sp>
      <p:sp>
        <p:nvSpPr>
          <p:cNvPr id="104" name="Google Shape;104;p7"/>
          <p:cNvSpPr txBox="1">
            <a:spLocks noGrp="1"/>
          </p:cNvSpPr>
          <p:nvPr>
            <p:ph type="body" idx="1"/>
          </p:nvPr>
        </p:nvSpPr>
        <p:spPr>
          <a:xfrm>
            <a:off x="443865" y="1016000"/>
            <a:ext cx="8256270" cy="3460750"/>
          </a:xfrm>
          <a:prstGeom prst="rect">
            <a:avLst/>
          </a:prstGeom>
          <a:noFill/>
          <a:ln>
            <a:noFill/>
          </a:ln>
        </p:spPr>
        <p:txBody>
          <a:bodyPr spcFirstLastPara="1" wrap="square" lIns="68575" tIns="34275" rIns="68575" bIns="34275" anchor="t" anchorCtr="0">
            <a:noAutofit/>
          </a:bodyPr>
          <a:lstStyle/>
          <a:p>
            <a:pPr marL="285750" marR="0" lvl="0"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Key Findings</a:t>
            </a:r>
            <a:endParaRPr lang="en-US" altLang="zh-CN">
              <a:latin typeface="Times New Roman" panose="02020503050405090304" charset="0"/>
              <a:cs typeface="Times New Roman" panose="02020503050405090304" charset="0"/>
            </a:endParaRPr>
          </a:p>
          <a:p>
            <a:pPr marL="1200150" marR="0" lvl="2"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Cultural Rhythms in the Preservation of Variant Characters:</a:t>
            </a:r>
            <a:endParaRPr lang="en-US" altLang="zh-CN">
              <a:latin typeface="Times New Roman" panose="02020503050405090304" charset="0"/>
              <a:cs typeface="Times New Roman" panose="02020503050405090304" charset="0"/>
            </a:endParaRPr>
          </a:p>
          <a:p>
            <a:pPr marL="1657350" marR="0" lvl="3"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Variant Chinese characters, which were standardized or eliminated in central Han regions, were retained in the Zhuang minority areas.</a:t>
            </a:r>
            <a:endParaRPr lang="en-US" altLang="zh-CN">
              <a:latin typeface="Times New Roman" panose="02020503050405090304" charset="0"/>
              <a:cs typeface="Times New Roman" panose="02020503050405090304" charset="0"/>
            </a:endParaRPr>
          </a:p>
          <a:p>
            <a:pPr marL="1657350" marR="0" lvl="3"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This retention reflects a slower cultural rhythm in peripheral regions compared to the fast-paced standardization driven by political and cultural centralization in Han regions.</a:t>
            </a:r>
            <a:endParaRPr lang="en-US" altLang="zh-CN">
              <a:latin typeface="Times New Roman" panose="02020503050405090304" charset="0"/>
              <a:cs typeface="Times New Roman" panose="02020503050405090304" charset="0"/>
            </a:endParaRPr>
          </a:p>
          <a:p>
            <a:pPr marL="1371600" marR="0" lvl="3" indent="0" algn="l" rtl="0">
              <a:lnSpc>
                <a:spcPct val="150000"/>
              </a:lnSpc>
              <a:spcBef>
                <a:spcPts val="0"/>
              </a:spcBef>
              <a:spcAft>
                <a:spcPts val="0"/>
              </a:spcAft>
              <a:buClr>
                <a:schemeClr val="dk1"/>
              </a:buClr>
              <a:buSzPts val="800"/>
              <a:buNone/>
            </a:pPr>
            <a:endParaRPr lang="en-US" altLang="zh-CN">
              <a:latin typeface="Times New Roman" panose="02020503050405090304" charset="0"/>
              <a:cs typeface="Times New Roman" panose="02020503050405090304" charset="0"/>
            </a:endParaRPr>
          </a:p>
          <a:p>
            <a:pPr marL="742950" marR="0" lvl="1"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Integration of Local and Central Cultures:</a:t>
            </a:r>
            <a:endParaRPr lang="en-US" altLang="zh-CN">
              <a:latin typeface="Times New Roman" panose="02020503050405090304" charset="0"/>
              <a:cs typeface="Times New Roman" panose="02020503050405090304" charset="0"/>
            </a:endParaRPr>
          </a:p>
          <a:p>
            <a:pPr marL="1657350" marR="0" lvl="3"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The Zhuang region's unique geographical and cultural position allowed for a blending of Han cultural influences with local traditions.</a:t>
            </a:r>
            <a:endParaRPr lang="en-US" altLang="zh-CN">
              <a:latin typeface="Times New Roman" panose="02020503050405090304" charset="0"/>
              <a:cs typeface="Times New Roman" panose="02020503050405090304" charset="0"/>
            </a:endParaRPr>
          </a:p>
          <a:p>
            <a:pPr marL="628650" marR="0" lvl="1" indent="-171450" algn="l" rtl="0">
              <a:lnSpc>
                <a:spcPct val="150000"/>
              </a:lnSpc>
              <a:spcBef>
                <a:spcPts val="0"/>
              </a:spcBef>
              <a:spcAft>
                <a:spcPts val="0"/>
              </a:spcAft>
              <a:buClr>
                <a:schemeClr val="dk1"/>
              </a:buClr>
              <a:buSzPts val="800"/>
              <a:buChar char="●"/>
            </a:pPr>
            <a:endParaRPr lang="en-US" altLang="zh-CN">
              <a:latin typeface="Times New Roman" panose="02020503050405090304" charset="0"/>
              <a:cs typeface="Times New Roman" panose="02020503050405090304" charset="0"/>
            </a:endParaRPr>
          </a:p>
        </p:txBody>
      </p:sp>
      <p:pic>
        <p:nvPicPr>
          <p:cNvPr id="105" name="Google Shape;105;p7"/>
          <p:cNvPicPr preferRelativeResize="0"/>
          <p:nvPr/>
        </p:nvPicPr>
        <p:blipFill rotWithShape="1">
          <a:blip r:embed="rId1"/>
          <a:srcRect/>
          <a:stretch>
            <a:fillRect/>
          </a:stretch>
        </p:blipFill>
        <p:spPr>
          <a:xfrm>
            <a:off x="454966" y="412619"/>
            <a:ext cx="38100" cy="323850"/>
          </a:xfrm>
          <a:prstGeom prst="rect">
            <a:avLst/>
          </a:prstGeom>
          <a:noFill/>
          <a:ln>
            <a:noFill/>
          </a:ln>
        </p:spPr>
      </p:pic>
      <p:pic>
        <p:nvPicPr>
          <p:cNvPr id="106" name="Google Shape;106;p7"/>
          <p:cNvPicPr preferRelativeResize="0"/>
          <p:nvPr/>
        </p:nvPicPr>
        <p:blipFill rotWithShape="1">
          <a:blip r:embed="rId2"/>
          <a:srcRect/>
          <a:stretch>
            <a:fillRect/>
          </a:stretch>
        </p:blipFill>
        <p:spPr>
          <a:xfrm>
            <a:off x="7923929" y="192826"/>
            <a:ext cx="1016391" cy="20327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7"/>
          <p:cNvSpPr txBox="1">
            <a:spLocks noGrp="1"/>
          </p:cNvSpPr>
          <p:nvPr>
            <p:ph type="title"/>
          </p:nvPr>
        </p:nvSpPr>
        <p:spPr>
          <a:xfrm>
            <a:off x="558407" y="275020"/>
            <a:ext cx="11360700" cy="763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1200"/>
              </a:spcAft>
              <a:buClr>
                <a:schemeClr val="dk1"/>
              </a:buClr>
              <a:buSzPts val="1100"/>
              <a:buFont typeface="Arial" panose="020B0604020202090204"/>
              <a:buNone/>
            </a:pPr>
            <a:r>
              <a:rPr lang="zh-CN" b="1">
                <a:solidFill>
                  <a:srgbClr val="595959"/>
                </a:solidFill>
                <a:latin typeface="Times New Roman" panose="02020503050405090304"/>
                <a:ea typeface="Times New Roman" panose="02020503050405090304"/>
                <a:cs typeface="Times New Roman" panose="02020503050405090304"/>
                <a:sym typeface="Times New Roman" panose="02020503050405090304"/>
              </a:rPr>
              <a:t>Results</a:t>
            </a:r>
            <a:endParaRPr b="1">
              <a:solidFill>
                <a:srgbClr val="595959"/>
              </a:solidFill>
              <a:latin typeface="Times New Roman" panose="02020503050405090304"/>
              <a:ea typeface="Times New Roman" panose="02020503050405090304"/>
              <a:cs typeface="Times New Roman" panose="02020503050405090304"/>
              <a:sym typeface="Times New Roman" panose="02020503050405090304"/>
            </a:endParaRPr>
          </a:p>
        </p:txBody>
      </p:sp>
      <p:sp>
        <p:nvSpPr>
          <p:cNvPr id="104" name="Google Shape;104;p7"/>
          <p:cNvSpPr txBox="1">
            <a:spLocks noGrp="1"/>
          </p:cNvSpPr>
          <p:nvPr>
            <p:ph type="body" idx="1"/>
          </p:nvPr>
        </p:nvSpPr>
        <p:spPr>
          <a:xfrm>
            <a:off x="443865" y="919480"/>
            <a:ext cx="8256270" cy="1796415"/>
          </a:xfrm>
          <a:prstGeom prst="rect">
            <a:avLst/>
          </a:prstGeom>
          <a:noFill/>
          <a:ln>
            <a:noFill/>
          </a:ln>
        </p:spPr>
        <p:txBody>
          <a:bodyPr spcFirstLastPara="1" wrap="square" lIns="68575" tIns="34275" rIns="68575" bIns="34275" anchor="t" anchorCtr="0">
            <a:noAutofit/>
          </a:bodyPr>
          <a:lstStyle/>
          <a:p>
            <a:pPr marL="285750" marR="0" lvl="0"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Key Findings</a:t>
            </a:r>
            <a:endParaRPr lang="en-US" altLang="zh-CN">
              <a:latin typeface="Times New Roman" panose="02020503050405090304" charset="0"/>
              <a:cs typeface="Times New Roman" panose="02020503050405090304" charset="0"/>
            </a:endParaRPr>
          </a:p>
          <a:p>
            <a:pPr marL="1200150" marR="0" lvl="2" indent="-2857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Cross-Cultural Dynamics:</a:t>
            </a:r>
            <a:endParaRPr lang="en-US" altLang="zh-CN">
              <a:latin typeface="Times New Roman" panose="02020503050405090304" charset="0"/>
              <a:cs typeface="Times New Roman" panose="02020503050405090304" charset="0"/>
            </a:endParaRPr>
          </a:p>
          <a:p>
            <a:pPr marL="1543050" marR="0" lvl="3" indent="-171450" algn="l" rtl="0">
              <a:lnSpc>
                <a:spcPct val="150000"/>
              </a:lnSpc>
              <a:spcBef>
                <a:spcPts val="0"/>
              </a:spcBef>
              <a:spcAft>
                <a:spcPts val="0"/>
              </a:spcAft>
              <a:buClr>
                <a:schemeClr val="dk1"/>
              </a:buClr>
              <a:buSzPts val="800"/>
              <a:buChar char="●"/>
            </a:pPr>
            <a:r>
              <a:rPr lang="en-US" altLang="zh-CN">
                <a:latin typeface="Times New Roman" panose="02020503050405090304" charset="0"/>
                <a:cs typeface="Times New Roman" panose="02020503050405090304" charset="0"/>
              </a:rPr>
              <a:t>The Zhuang region acted as a bridge, transmitting cultural and linguistic elements to surrounding areas, including Southeast Asia, demonstrating the outward ripple of cultural influence.</a:t>
            </a:r>
            <a:endParaRPr lang="en-US" altLang="zh-CN">
              <a:latin typeface="Times New Roman" panose="02020503050405090304" charset="0"/>
              <a:cs typeface="Times New Roman" panose="02020503050405090304" charset="0"/>
            </a:endParaRPr>
          </a:p>
        </p:txBody>
      </p:sp>
      <p:pic>
        <p:nvPicPr>
          <p:cNvPr id="105" name="Google Shape;105;p7"/>
          <p:cNvPicPr preferRelativeResize="0"/>
          <p:nvPr/>
        </p:nvPicPr>
        <p:blipFill rotWithShape="1">
          <a:blip r:embed="rId1"/>
          <a:srcRect/>
          <a:stretch>
            <a:fillRect/>
          </a:stretch>
        </p:blipFill>
        <p:spPr>
          <a:xfrm>
            <a:off x="454966" y="412619"/>
            <a:ext cx="38100" cy="323850"/>
          </a:xfrm>
          <a:prstGeom prst="rect">
            <a:avLst/>
          </a:prstGeom>
          <a:noFill/>
          <a:ln>
            <a:noFill/>
          </a:ln>
        </p:spPr>
      </p:pic>
      <p:pic>
        <p:nvPicPr>
          <p:cNvPr id="106" name="Google Shape;106;p7"/>
          <p:cNvPicPr preferRelativeResize="0"/>
          <p:nvPr/>
        </p:nvPicPr>
        <p:blipFill rotWithShape="1">
          <a:blip r:embed="rId2"/>
          <a:srcRect/>
          <a:stretch>
            <a:fillRect/>
          </a:stretch>
        </p:blipFill>
        <p:spPr>
          <a:xfrm>
            <a:off x="7923929" y="192826"/>
            <a:ext cx="1016391" cy="203279"/>
          </a:xfrm>
          <a:prstGeom prst="rect">
            <a:avLst/>
          </a:prstGeom>
          <a:noFill/>
          <a:ln>
            <a:noFill/>
          </a:ln>
        </p:spPr>
      </p:pic>
      <p:pic>
        <p:nvPicPr>
          <p:cNvPr id="4" name="图片 3"/>
          <p:cNvPicPr>
            <a:picLocks noChangeAspect="1"/>
          </p:cNvPicPr>
          <p:nvPr/>
        </p:nvPicPr>
        <p:blipFill>
          <a:blip r:embed="rId3"/>
          <a:stretch>
            <a:fillRect/>
          </a:stretch>
        </p:blipFill>
        <p:spPr>
          <a:xfrm>
            <a:off x="2182495" y="3203575"/>
            <a:ext cx="1659890" cy="1837690"/>
          </a:xfrm>
          <a:prstGeom prst="rect">
            <a:avLst/>
          </a:prstGeom>
        </p:spPr>
      </p:pic>
      <p:sp>
        <p:nvSpPr>
          <p:cNvPr id="2" name="文本框 1"/>
          <p:cNvSpPr txBox="1"/>
          <p:nvPr/>
        </p:nvSpPr>
        <p:spPr>
          <a:xfrm>
            <a:off x="492760" y="2715895"/>
            <a:ext cx="8725535" cy="628650"/>
          </a:xfrm>
          <a:prstGeom prst="rect">
            <a:avLst/>
          </a:prstGeom>
          <a:noFill/>
        </p:spPr>
        <p:txBody>
          <a:bodyPr wrap="square" rtlCol="0" anchor="t">
            <a:noAutofit/>
          </a:bodyPr>
          <a:lstStyle/>
          <a:p>
            <a:r>
              <a:rPr lang="en-US" altLang="zh-CN" sz="1800" b="1">
                <a:solidFill>
                  <a:schemeClr val="tx1"/>
                </a:solidFill>
                <a:effectLst>
                  <a:outerShdw blurRad="38100" dist="19050" dir="2700000" algn="tl" rotWithShape="0">
                    <a:schemeClr val="dk1">
                      <a:alpha val="40000"/>
                    </a:schemeClr>
                  </a:outerShdw>
                </a:effectLst>
                <a:latin typeface="Times New Roman" panose="02020503050405090304" charset="0"/>
                <a:cs typeface="Times New Roman" panose="02020503050405090304" charset="0"/>
                <a:sym typeface="+mn-ea"/>
              </a:rPr>
              <a:t>Han Area </a:t>
            </a:r>
            <a:r>
              <a:rPr lang="en-US" altLang="en-US" sz="1800" b="1">
                <a:solidFill>
                  <a:schemeClr val="tx1"/>
                </a:solidFill>
                <a:effectLst>
                  <a:outerShdw blurRad="38100" dist="19050" dir="2700000" algn="tl" rotWithShape="0">
                    <a:schemeClr val="dk1">
                      <a:alpha val="40000"/>
                    </a:schemeClr>
                  </a:outerShdw>
                </a:effectLst>
                <a:latin typeface="Times New Roman" panose="02020503050405090304" charset="0"/>
                <a:cs typeface="Times New Roman" panose="02020503050405090304" charset="0"/>
                <a:sym typeface="+mn-ea"/>
              </a:rPr>
              <a:t>→ Guangxi Zhuang region</a:t>
            </a:r>
            <a:r>
              <a:rPr lang="en-US" altLang="zh-CN" sz="1800" b="1">
                <a:solidFill>
                  <a:schemeClr val="tx1"/>
                </a:solidFill>
                <a:effectLst>
                  <a:outerShdw blurRad="38100" dist="19050" dir="2700000" algn="tl" rotWithShape="0">
                    <a:schemeClr val="dk1">
                      <a:alpha val="40000"/>
                    </a:schemeClr>
                  </a:outerShdw>
                </a:effectLst>
                <a:latin typeface="Times New Roman" panose="02020503050405090304" charset="0"/>
                <a:cs typeface="Times New Roman" panose="02020503050405090304" charset="0"/>
                <a:sym typeface="+mn-ea"/>
              </a:rPr>
              <a:t> </a:t>
            </a:r>
            <a:r>
              <a:rPr lang="en-US" altLang="en-US" sz="1800" b="1">
                <a:solidFill>
                  <a:schemeClr val="tx1"/>
                </a:solidFill>
                <a:effectLst>
                  <a:outerShdw blurRad="38100" dist="19050" dir="2700000" algn="tl" rotWithShape="0">
                    <a:schemeClr val="dk1">
                      <a:alpha val="40000"/>
                    </a:schemeClr>
                  </a:outerShdw>
                </a:effectLst>
                <a:latin typeface="Times New Roman" panose="02020503050405090304" charset="0"/>
                <a:cs typeface="Times New Roman" panose="02020503050405090304" charset="0"/>
                <a:sym typeface="+mn-ea"/>
              </a:rPr>
              <a:t>→</a:t>
            </a:r>
            <a:r>
              <a:rPr lang="en-US" altLang="zh-CN" sz="1800" b="1">
                <a:solidFill>
                  <a:schemeClr val="tx1"/>
                </a:solidFill>
                <a:effectLst>
                  <a:outerShdw blurRad="38100" dist="19050" dir="2700000" algn="tl" rotWithShape="0">
                    <a:schemeClr val="dk1">
                      <a:alpha val="40000"/>
                    </a:schemeClr>
                  </a:outerShdw>
                </a:effectLst>
                <a:latin typeface="Times New Roman" panose="02020503050405090304" charset="0"/>
                <a:cs typeface="Times New Roman" panose="02020503050405090304" charset="0"/>
                <a:sym typeface="+mn-ea"/>
              </a:rPr>
              <a:t> Southeast Asia(Vietnam, in particular)</a:t>
            </a:r>
            <a:endParaRPr lang="en-US" altLang="zh-CN" sz="1800" b="1">
              <a:solidFill>
                <a:schemeClr val="tx1"/>
              </a:solidFill>
              <a:effectLst>
                <a:outerShdw blurRad="38100" dist="19050" dir="2700000" algn="tl" rotWithShape="0">
                  <a:schemeClr val="dk1">
                    <a:alpha val="40000"/>
                  </a:schemeClr>
                </a:outerShdw>
              </a:effectLst>
              <a:latin typeface="Times New Roman" panose="02020503050405090304" charset="0"/>
              <a:cs typeface="Times New Roman" panose="02020503050405090304" charset="0"/>
              <a:sym typeface="+mn-ea"/>
            </a:endParaRPr>
          </a:p>
        </p:txBody>
      </p:sp>
      <p:pic>
        <p:nvPicPr>
          <p:cNvPr id="3" name="图片 2"/>
          <p:cNvPicPr>
            <a:picLocks noChangeAspect="1"/>
          </p:cNvPicPr>
          <p:nvPr/>
        </p:nvPicPr>
        <p:blipFill>
          <a:blip r:embed="rId4"/>
          <a:stretch>
            <a:fillRect/>
          </a:stretch>
        </p:blipFill>
        <p:spPr>
          <a:xfrm rot="5400000">
            <a:off x="5243830" y="2821305"/>
            <a:ext cx="1806575" cy="257111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8"/>
          <p:cNvSpPr txBox="1">
            <a:spLocks noGrp="1"/>
          </p:cNvSpPr>
          <p:nvPr>
            <p:ph type="title"/>
          </p:nvPr>
        </p:nvSpPr>
        <p:spPr>
          <a:xfrm>
            <a:off x="566572" y="294465"/>
            <a:ext cx="11360700" cy="763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1200"/>
              </a:spcAft>
              <a:buClr>
                <a:schemeClr val="dk1"/>
              </a:buClr>
              <a:buSzPts val="1100"/>
              <a:buFont typeface="Arial" panose="020B0604020202090204"/>
              <a:buNone/>
            </a:pPr>
            <a:r>
              <a:rPr lang="zh-CN" b="1">
                <a:solidFill>
                  <a:srgbClr val="595959"/>
                </a:solidFill>
                <a:latin typeface="Times New Roman" panose="02020503050405090304"/>
                <a:ea typeface="Times New Roman" panose="02020503050405090304"/>
                <a:cs typeface="Times New Roman" panose="02020503050405090304"/>
                <a:sym typeface="Times New Roman" panose="02020503050405090304"/>
              </a:rPr>
              <a:t>Discussion</a:t>
            </a:r>
            <a:endParaRPr b="1">
              <a:solidFill>
                <a:srgbClr val="595959"/>
              </a:solidFill>
              <a:latin typeface="Times New Roman" panose="02020503050405090304"/>
              <a:ea typeface="Times New Roman" panose="02020503050405090304"/>
              <a:cs typeface="Times New Roman" panose="02020503050405090304"/>
              <a:sym typeface="Times New Roman" panose="02020503050405090304"/>
            </a:endParaRPr>
          </a:p>
        </p:txBody>
      </p:sp>
      <p:pic>
        <p:nvPicPr>
          <p:cNvPr id="112" name="Google Shape;112;p8"/>
          <p:cNvPicPr preferRelativeResize="0"/>
          <p:nvPr/>
        </p:nvPicPr>
        <p:blipFill rotWithShape="1">
          <a:blip r:embed="rId1"/>
          <a:srcRect/>
          <a:stretch>
            <a:fillRect/>
          </a:stretch>
        </p:blipFill>
        <p:spPr>
          <a:xfrm>
            <a:off x="454966" y="412619"/>
            <a:ext cx="38100" cy="323850"/>
          </a:xfrm>
          <a:prstGeom prst="rect">
            <a:avLst/>
          </a:prstGeom>
          <a:noFill/>
          <a:ln>
            <a:noFill/>
          </a:ln>
        </p:spPr>
      </p:pic>
      <p:pic>
        <p:nvPicPr>
          <p:cNvPr id="113" name="Google Shape;113;p8"/>
          <p:cNvPicPr preferRelativeResize="0"/>
          <p:nvPr/>
        </p:nvPicPr>
        <p:blipFill rotWithShape="1">
          <a:blip r:embed="rId2"/>
          <a:srcRect/>
          <a:stretch>
            <a:fillRect/>
          </a:stretch>
        </p:blipFill>
        <p:spPr>
          <a:xfrm>
            <a:off x="7923929" y="192826"/>
            <a:ext cx="1016391" cy="203279"/>
          </a:xfrm>
          <a:prstGeom prst="rect">
            <a:avLst/>
          </a:prstGeom>
          <a:noFill/>
          <a:ln>
            <a:noFill/>
          </a:ln>
        </p:spPr>
      </p:pic>
      <p:sp>
        <p:nvSpPr>
          <p:cNvPr id="114" name="Google Shape;114;p8"/>
          <p:cNvSpPr txBox="1">
            <a:spLocks noGrp="1"/>
          </p:cNvSpPr>
          <p:nvPr>
            <p:ph type="body" idx="1"/>
          </p:nvPr>
        </p:nvSpPr>
        <p:spPr>
          <a:xfrm>
            <a:off x="311785" y="974090"/>
            <a:ext cx="8520430" cy="3533140"/>
          </a:xfrm>
          <a:prstGeom prst="rect">
            <a:avLst/>
          </a:prstGeom>
          <a:noFill/>
          <a:ln>
            <a:noFill/>
          </a:ln>
        </p:spPr>
        <p:txBody>
          <a:bodyPr spcFirstLastPara="1" wrap="square" lIns="91425" tIns="91425" rIns="91425" bIns="91425" anchor="t" anchorCtr="0">
            <a:noAutofit/>
          </a:bodyPr>
          <a:lstStyle/>
          <a:p>
            <a:pPr lvl="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Comparison with Previous Research</a:t>
            </a:r>
            <a:endParaRPr lang="en-US" altLang="zh-CN">
              <a:latin typeface="Times New Roman" panose="02020503050405090304" charset="0"/>
              <a:cs typeface="Times New Roman" panose="02020503050405090304" charset="0"/>
            </a:endParaRPr>
          </a:p>
          <a:p>
            <a:pPr marL="742950" lvl="1" indent="-1714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Extended Perspectives:</a:t>
            </a:r>
            <a:endParaRPr lang="en-US" altLang="zh-CN">
              <a:latin typeface="Times New Roman" panose="02020503050405090304" charset="0"/>
              <a:cs typeface="Times New Roman" panose="02020503050405090304" charset="0"/>
            </a:endParaRPr>
          </a:p>
          <a:p>
            <a:pPr marL="1200150" lvl="2" indent="-1714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Previous studies often focused on the standardization of Chinese characters (e.g., Kangxi Dictionary) or the role of minority regions in preserving older forms.</a:t>
            </a:r>
            <a:endParaRPr lang="en-US" altLang="zh-CN">
              <a:latin typeface="Times New Roman" panose="02020503050405090304" charset="0"/>
              <a:cs typeface="Times New Roman" panose="02020503050405090304" charset="0"/>
            </a:endParaRPr>
          </a:p>
          <a:p>
            <a:pPr marL="1200150" lvl="2" indent="-1714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This research highlights not only the preservation but also the adaptive reuse and innovative reinterpretation of variant characters in the Zhuang region, offering a more dynamic view of cultural rhythms.</a:t>
            </a:r>
            <a:endParaRPr lang="en-US" altLang="zh-CN">
              <a:latin typeface="Times New Roman" panose="02020503050405090304" charset="0"/>
              <a:cs typeface="Times New Roman" panose="02020503050405090304" charset="0"/>
            </a:endParaRPr>
          </a:p>
          <a:p>
            <a:pPr marL="742950" lvl="1" indent="-1714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New Insights into Cross-Cultural Interaction:</a:t>
            </a:r>
            <a:endParaRPr lang="en-US" altLang="zh-CN">
              <a:latin typeface="Times New Roman" panose="02020503050405090304" charset="0"/>
              <a:cs typeface="Times New Roman" panose="02020503050405090304" charset="0"/>
            </a:endParaRPr>
          </a:p>
          <a:p>
            <a:pPr marL="1200150" lvl="2" indent="-171450" algn="l" rtl="0">
              <a:lnSpc>
                <a:spcPct val="150000"/>
              </a:lnSpc>
              <a:spcBef>
                <a:spcPts val="0"/>
              </a:spcBef>
              <a:spcAft>
                <a:spcPts val="0"/>
              </a:spcAft>
              <a:buClr>
                <a:schemeClr val="dk1"/>
              </a:buClr>
              <a:buSzPts val="800"/>
            </a:pPr>
            <a:r>
              <a:rPr lang="en-US" altLang="zh-CN">
                <a:latin typeface="Times New Roman" panose="02020503050405090304" charset="0"/>
                <a:cs typeface="Times New Roman" panose="02020503050405090304" charset="0"/>
              </a:rPr>
              <a:t>Earlier research primarily viewed minority regions as passive recipients of Han cultural diffusion. This study identifies the Zhuang region as an active participant and even a cultural bridge, transmitting linguistic elements to Southeast Asia (e.g., influence on Vietnamese Nom script).</a:t>
            </a:r>
            <a:endParaRPr lang="en-US" altLang="zh-CN">
              <a:latin typeface="Times New Roman" panose="02020503050405090304" charset="0"/>
              <a:cs typeface="Times New Roman" panose="0202050305040509030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9"/>
          <p:cNvSpPr txBox="1">
            <a:spLocks noGrp="1"/>
          </p:cNvSpPr>
          <p:nvPr>
            <p:ph type="title"/>
          </p:nvPr>
        </p:nvSpPr>
        <p:spPr>
          <a:xfrm>
            <a:off x="566572" y="294465"/>
            <a:ext cx="11360700" cy="763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1200"/>
              </a:spcAft>
              <a:buClr>
                <a:schemeClr val="dk1"/>
              </a:buClr>
              <a:buSzPts val="1100"/>
              <a:buFont typeface="Arial" panose="020B0604020202090204"/>
              <a:buNone/>
            </a:pPr>
            <a:r>
              <a:rPr lang="zh-CN" b="1">
                <a:solidFill>
                  <a:srgbClr val="595959"/>
                </a:solidFill>
                <a:latin typeface="Times New Roman" panose="02020503050405090304"/>
                <a:ea typeface="Times New Roman" panose="02020503050405090304"/>
                <a:cs typeface="Times New Roman" panose="02020503050405090304"/>
                <a:sym typeface="Times New Roman" panose="02020503050405090304"/>
              </a:rPr>
              <a:t>Conclusion</a:t>
            </a:r>
            <a:endParaRPr b="1">
              <a:solidFill>
                <a:srgbClr val="595959"/>
              </a:solidFill>
              <a:latin typeface="Times New Roman" panose="02020503050405090304"/>
              <a:ea typeface="Times New Roman" panose="02020503050405090304"/>
              <a:cs typeface="Times New Roman" panose="02020503050405090304"/>
              <a:sym typeface="Times New Roman" panose="02020503050405090304"/>
            </a:endParaRPr>
          </a:p>
        </p:txBody>
      </p:sp>
      <p:pic>
        <p:nvPicPr>
          <p:cNvPr id="120" name="Google Shape;120;p9"/>
          <p:cNvPicPr preferRelativeResize="0"/>
          <p:nvPr/>
        </p:nvPicPr>
        <p:blipFill rotWithShape="1">
          <a:blip r:embed="rId1"/>
          <a:srcRect/>
          <a:stretch>
            <a:fillRect/>
          </a:stretch>
        </p:blipFill>
        <p:spPr>
          <a:xfrm>
            <a:off x="454966" y="412619"/>
            <a:ext cx="38100" cy="323850"/>
          </a:xfrm>
          <a:prstGeom prst="rect">
            <a:avLst/>
          </a:prstGeom>
          <a:noFill/>
          <a:ln>
            <a:noFill/>
          </a:ln>
        </p:spPr>
      </p:pic>
      <p:pic>
        <p:nvPicPr>
          <p:cNvPr id="121" name="Google Shape;121;p9"/>
          <p:cNvPicPr preferRelativeResize="0"/>
          <p:nvPr/>
        </p:nvPicPr>
        <p:blipFill rotWithShape="1">
          <a:blip r:embed="rId2"/>
          <a:srcRect/>
          <a:stretch>
            <a:fillRect/>
          </a:stretch>
        </p:blipFill>
        <p:spPr>
          <a:xfrm>
            <a:off x="7923929" y="192826"/>
            <a:ext cx="1016391" cy="203279"/>
          </a:xfrm>
          <a:prstGeom prst="rect">
            <a:avLst/>
          </a:prstGeom>
          <a:noFill/>
          <a:ln>
            <a:noFill/>
          </a:ln>
        </p:spPr>
      </p:pic>
      <p:sp>
        <p:nvSpPr>
          <p:cNvPr id="122" name="Google Shape;122;p9"/>
          <p:cNvSpPr txBox="1">
            <a:spLocks noGrp="1"/>
          </p:cNvSpPr>
          <p:nvPr>
            <p:ph type="body" idx="1"/>
          </p:nvPr>
        </p:nvSpPr>
        <p:spPr>
          <a:xfrm>
            <a:off x="311785" y="766962"/>
            <a:ext cx="8520430" cy="4244340"/>
          </a:xfrm>
          <a:prstGeom prst="rect">
            <a:avLst/>
          </a:prstGeom>
          <a:noFill/>
          <a:ln>
            <a:noFill/>
          </a:ln>
        </p:spPr>
        <p:txBody>
          <a:bodyPr spcFirstLastPara="1" wrap="square" lIns="91425" tIns="91425" rIns="91425" bIns="91425" anchor="t" anchorCtr="0">
            <a:normAutofit fontScale="50000" lnSpcReduction="20000"/>
          </a:bodyPr>
          <a:lstStyle/>
          <a:p>
            <a:pPr lvl="0" algn="l" rtl="0">
              <a:lnSpc>
                <a:spcPct val="150000"/>
              </a:lnSpc>
              <a:spcBef>
                <a:spcPts val="0"/>
              </a:spcBef>
              <a:spcAft>
                <a:spcPts val="0"/>
              </a:spcAft>
              <a:buClr>
                <a:schemeClr val="dk1"/>
              </a:buClr>
              <a:buSzPts val="800"/>
            </a:pPr>
            <a:r>
              <a:rPr lang="en-US" altLang="zh-CN" sz="2800" dirty="0">
                <a:latin typeface="Times New Roman" panose="02020503050405090304" charset="0"/>
                <a:cs typeface="Times New Roman" panose="02020503050405090304" charset="0"/>
                <a:sym typeface="+mn-ea"/>
              </a:rPr>
              <a:t>Answering the Research Question</a:t>
            </a:r>
            <a:endParaRPr lang="en-US" altLang="zh-CN" sz="2800" dirty="0">
              <a:latin typeface="Times New Roman" panose="02020503050405090304" charset="0"/>
              <a:cs typeface="Times New Roman" panose="02020503050405090304" charset="0"/>
              <a:sym typeface="+mn-ea"/>
            </a:endParaRPr>
          </a:p>
          <a:p>
            <a:pPr marL="742950" lvl="1" indent="-171450" algn="l" rtl="0">
              <a:lnSpc>
                <a:spcPct val="150000"/>
              </a:lnSpc>
              <a:spcBef>
                <a:spcPts val="0"/>
              </a:spcBef>
              <a:spcAft>
                <a:spcPts val="0"/>
              </a:spcAft>
              <a:buClr>
                <a:schemeClr val="dk1"/>
              </a:buClr>
              <a:buSzPts val="800"/>
            </a:pPr>
            <a:r>
              <a:rPr lang="en-US" altLang="zh-CN" sz="2285" dirty="0">
                <a:latin typeface="Times New Roman" panose="02020503050405090304" charset="0"/>
                <a:cs typeface="Times New Roman" panose="02020503050405090304" charset="0"/>
                <a:sym typeface="+mn-ea"/>
              </a:rPr>
              <a:t>This study demonstrates that cultural rhythms in the Zhuang region shaped the</a:t>
            </a:r>
            <a:r>
              <a:rPr lang="en-US" altLang="zh-CN" sz="2285" b="1" dirty="0">
                <a:latin typeface="Times New Roman" panose="02020503050405090304" charset="0"/>
                <a:cs typeface="Times New Roman" panose="02020503050405090304" charset="0"/>
                <a:sym typeface="+mn-ea"/>
              </a:rPr>
              <a:t> preservation</a:t>
            </a:r>
            <a:r>
              <a:rPr lang="en-US" altLang="zh-CN" sz="2285" dirty="0">
                <a:latin typeface="Times New Roman" panose="02020503050405090304" charset="0"/>
                <a:cs typeface="Times New Roman" panose="02020503050405090304" charset="0"/>
                <a:sym typeface="+mn-ea"/>
              </a:rPr>
              <a:t>, </a:t>
            </a:r>
            <a:r>
              <a:rPr lang="en-US" altLang="zh-CN" sz="2285" b="1" dirty="0">
                <a:latin typeface="Times New Roman" panose="02020503050405090304" charset="0"/>
                <a:cs typeface="Times New Roman" panose="02020503050405090304" charset="0"/>
                <a:sym typeface="+mn-ea"/>
              </a:rPr>
              <a:t>adaptation</a:t>
            </a:r>
            <a:r>
              <a:rPr lang="en-US" altLang="zh-CN" sz="2285" dirty="0">
                <a:latin typeface="Times New Roman" panose="02020503050405090304" charset="0"/>
                <a:cs typeface="Times New Roman" panose="02020503050405090304" charset="0"/>
                <a:sym typeface="+mn-ea"/>
              </a:rPr>
              <a:t>, and </a:t>
            </a:r>
            <a:r>
              <a:rPr lang="en-US" altLang="zh-CN" sz="2285" b="1" dirty="0">
                <a:latin typeface="Times New Roman" panose="02020503050405090304" charset="0"/>
                <a:cs typeface="Times New Roman" panose="02020503050405090304" charset="0"/>
                <a:sym typeface="+mn-ea"/>
              </a:rPr>
              <a:t>transmission</a:t>
            </a:r>
            <a:r>
              <a:rPr lang="en-US" altLang="zh-CN" sz="2285" dirty="0">
                <a:latin typeface="Times New Roman" panose="02020503050405090304" charset="0"/>
                <a:cs typeface="Times New Roman" panose="02020503050405090304" charset="0"/>
                <a:sym typeface="+mn-ea"/>
              </a:rPr>
              <a:t> of variant Chinese characters.</a:t>
            </a:r>
            <a:endParaRPr sz="2285" dirty="0">
              <a:solidFill>
                <a:srgbClr val="7F7F7F"/>
              </a:solidFill>
              <a:highlight>
                <a:srgbClr val="FFFFFF"/>
              </a:highlight>
              <a:latin typeface="Times New Roman" panose="02020503050405090304" charset="0"/>
              <a:ea typeface="Microsoft YaHei" panose="020B0503020204020204" charset="-122"/>
              <a:cs typeface="Times New Roman" panose="02020503050405090304" charset="0"/>
              <a:sym typeface="Microsoft YaHei" panose="020B0503020204020204" charset="-122"/>
            </a:endParaRPr>
          </a:p>
          <a:p>
            <a:pPr lvl="0" algn="l" rtl="0">
              <a:lnSpc>
                <a:spcPct val="150000"/>
              </a:lnSpc>
              <a:spcBef>
                <a:spcPts val="0"/>
              </a:spcBef>
              <a:spcAft>
                <a:spcPts val="0"/>
              </a:spcAft>
              <a:buClr>
                <a:schemeClr val="dk1"/>
              </a:buClr>
              <a:buSzPts val="800"/>
            </a:pPr>
            <a:r>
              <a:rPr lang="en-US" altLang="zh-CN" sz="2800" dirty="0">
                <a:latin typeface="Times New Roman" panose="02020503050405090304" charset="0"/>
                <a:cs typeface="Times New Roman" panose="02020503050405090304" charset="0"/>
              </a:rPr>
              <a:t>Limitations of the Study</a:t>
            </a:r>
            <a:endParaRPr lang="en-US" altLang="zh-CN" sz="2800" dirty="0">
              <a:latin typeface="Times New Roman" panose="02020503050405090304" charset="0"/>
              <a:cs typeface="Times New Roman" panose="02020503050405090304" charset="0"/>
            </a:endParaRPr>
          </a:p>
          <a:p>
            <a:pPr marL="742950" lvl="1" indent="-171450" algn="l" rtl="0">
              <a:lnSpc>
                <a:spcPct val="150000"/>
              </a:lnSpc>
              <a:spcBef>
                <a:spcPts val="0"/>
              </a:spcBef>
              <a:spcAft>
                <a:spcPts val="0"/>
              </a:spcAft>
              <a:buClr>
                <a:schemeClr val="dk1"/>
              </a:buClr>
              <a:buSzPts val="800"/>
            </a:pPr>
            <a:r>
              <a:rPr lang="en-US" altLang="zh-CN" sz="2285" dirty="0">
                <a:latin typeface="Times New Roman" panose="02020503050405090304" charset="0"/>
                <a:cs typeface="Times New Roman" panose="02020503050405090304" charset="0"/>
              </a:rPr>
              <a:t>Focused primarily on the Zhuang region; further comparative studies with other minority areas (e.g., Miao or Dong regions) could provide broader insights.</a:t>
            </a:r>
            <a:endParaRPr lang="en-US" altLang="zh-CN" sz="2285" dirty="0">
              <a:latin typeface="Times New Roman" panose="02020503050405090304" charset="0"/>
              <a:cs typeface="Times New Roman" panose="02020503050405090304" charset="0"/>
            </a:endParaRPr>
          </a:p>
          <a:p>
            <a:pPr marL="742950" lvl="1" indent="-171450" algn="l" rtl="0">
              <a:lnSpc>
                <a:spcPct val="150000"/>
              </a:lnSpc>
              <a:spcBef>
                <a:spcPts val="0"/>
              </a:spcBef>
              <a:spcAft>
                <a:spcPts val="0"/>
              </a:spcAft>
              <a:buClr>
                <a:schemeClr val="dk1"/>
              </a:buClr>
              <a:buSzPts val="800"/>
            </a:pPr>
            <a:r>
              <a:rPr lang="en-US" altLang="zh-CN" sz="2285" dirty="0">
                <a:latin typeface="Times New Roman" panose="02020503050405090304" charset="0"/>
                <a:cs typeface="Times New Roman" panose="02020503050405090304" charset="0"/>
              </a:rPr>
              <a:t>At present, there is a lack of systematic linguistic and historical research on the use of some variant characters and their semantic changes, resulting in an incomplete understanding of the transmission process and localization adaptation of these characters.</a:t>
            </a:r>
            <a:endParaRPr lang="en-US" altLang="zh-CN" sz="2285" dirty="0">
              <a:latin typeface="Times New Roman" panose="02020503050405090304" charset="0"/>
              <a:cs typeface="Times New Roman" panose="02020503050405090304" charset="0"/>
            </a:endParaRPr>
          </a:p>
          <a:p>
            <a:pPr lvl="0" algn="l" rtl="0">
              <a:lnSpc>
                <a:spcPct val="150000"/>
              </a:lnSpc>
              <a:spcBef>
                <a:spcPts val="0"/>
              </a:spcBef>
              <a:spcAft>
                <a:spcPts val="0"/>
              </a:spcAft>
              <a:buClr>
                <a:schemeClr val="dk1"/>
              </a:buClr>
              <a:buSzPts val="800"/>
            </a:pPr>
            <a:r>
              <a:rPr lang="en-US" altLang="zh-CN" sz="2800" dirty="0">
                <a:latin typeface="Times New Roman" panose="02020503050405090304" charset="0"/>
                <a:cs typeface="Times New Roman" panose="02020503050405090304" charset="0"/>
              </a:rPr>
              <a:t>Future Research Directions</a:t>
            </a:r>
            <a:endParaRPr lang="en-US" altLang="zh-CN" sz="2800" dirty="0">
              <a:latin typeface="Times New Roman" panose="02020503050405090304" charset="0"/>
              <a:cs typeface="Times New Roman" panose="02020503050405090304" charset="0"/>
            </a:endParaRPr>
          </a:p>
          <a:p>
            <a:pPr marL="742950" lvl="1" indent="-171450" algn="l" rtl="0">
              <a:lnSpc>
                <a:spcPct val="150000"/>
              </a:lnSpc>
              <a:spcBef>
                <a:spcPts val="0"/>
              </a:spcBef>
              <a:spcAft>
                <a:spcPts val="0"/>
              </a:spcAft>
              <a:buClr>
                <a:schemeClr val="dk1"/>
              </a:buClr>
              <a:buSzPts val="800"/>
            </a:pPr>
            <a:r>
              <a:rPr lang="en-US" altLang="zh-CN" sz="2285" dirty="0">
                <a:latin typeface="Times New Roman" panose="02020503050405090304" charset="0"/>
                <a:cs typeface="Times New Roman" panose="02020503050405090304" charset="0"/>
              </a:rPr>
              <a:t>Expanding the Scope:</a:t>
            </a:r>
            <a:endParaRPr lang="en-US" altLang="zh-CN" sz="2285" dirty="0">
              <a:latin typeface="Times New Roman" panose="02020503050405090304" charset="0"/>
              <a:cs typeface="Times New Roman" panose="02020503050405090304" charset="0"/>
            </a:endParaRPr>
          </a:p>
          <a:p>
            <a:pPr marL="1200150" lvl="2" indent="-171450" algn="l" rtl="0">
              <a:lnSpc>
                <a:spcPct val="150000"/>
              </a:lnSpc>
              <a:spcBef>
                <a:spcPts val="0"/>
              </a:spcBef>
              <a:spcAft>
                <a:spcPts val="0"/>
              </a:spcAft>
              <a:buClr>
                <a:schemeClr val="dk1"/>
              </a:buClr>
              <a:buSzPts val="800"/>
            </a:pPr>
            <a:r>
              <a:rPr lang="en-US" altLang="zh-CN" sz="2285" dirty="0">
                <a:latin typeface="Times New Roman" panose="02020503050405090304" charset="0"/>
                <a:cs typeface="Times New Roman" panose="02020503050405090304" charset="0"/>
              </a:rPr>
              <a:t>Investigate other minority groups in Southwest China to explore whether similar cultural rhythms exist in their textual traditions.</a:t>
            </a:r>
            <a:endParaRPr lang="en-US" altLang="zh-CN" sz="2285" dirty="0">
              <a:latin typeface="Times New Roman" panose="02020503050405090304" charset="0"/>
              <a:cs typeface="Times New Roman" panose="02020503050405090304" charset="0"/>
            </a:endParaRPr>
          </a:p>
          <a:p>
            <a:pPr marL="742950" lvl="1" indent="-171450" algn="l" rtl="0">
              <a:lnSpc>
                <a:spcPct val="150000"/>
              </a:lnSpc>
              <a:spcBef>
                <a:spcPts val="0"/>
              </a:spcBef>
              <a:spcAft>
                <a:spcPts val="0"/>
              </a:spcAft>
              <a:buClr>
                <a:schemeClr val="dk1"/>
              </a:buClr>
              <a:buSzPts val="800"/>
            </a:pPr>
            <a:r>
              <a:rPr lang="en-US" altLang="zh-CN" sz="2285" dirty="0">
                <a:latin typeface="Times New Roman" panose="02020503050405090304" charset="0"/>
                <a:cs typeface="Times New Roman" panose="02020503050405090304" charset="0"/>
              </a:rPr>
              <a:t>Interdisciplinary Approaches:</a:t>
            </a:r>
            <a:endParaRPr lang="en-US" altLang="zh-CN" sz="2285" dirty="0">
              <a:latin typeface="Times New Roman" panose="02020503050405090304" charset="0"/>
              <a:cs typeface="Times New Roman" panose="02020503050405090304" charset="0"/>
            </a:endParaRPr>
          </a:p>
          <a:p>
            <a:pPr marL="1200150" lvl="2" indent="-171450" algn="l" rtl="0">
              <a:lnSpc>
                <a:spcPct val="150000"/>
              </a:lnSpc>
              <a:spcBef>
                <a:spcPts val="0"/>
              </a:spcBef>
              <a:spcAft>
                <a:spcPts val="0"/>
              </a:spcAft>
              <a:buClr>
                <a:schemeClr val="dk1"/>
              </a:buClr>
              <a:buSzPts val="800"/>
            </a:pPr>
            <a:r>
              <a:rPr lang="en-US" altLang="zh-CN" sz="2285" dirty="0">
                <a:latin typeface="Times New Roman" panose="02020503050405090304" charset="0"/>
                <a:cs typeface="Times New Roman" panose="02020503050405090304" charset="0"/>
              </a:rPr>
              <a:t>Incorporate digital humanities techniques, such as computational textual analysis, to uncover broader patterns in the evolution of variant characters.</a:t>
            </a:r>
            <a:endParaRPr lang="en-US" altLang="zh-CN" sz="2285" dirty="0">
              <a:latin typeface="Times New Roman" panose="02020503050405090304" charset="0"/>
              <a:cs typeface="Times New Roman" panose="02020503050405090304" charset="0"/>
            </a:endParaRPr>
          </a:p>
          <a:p>
            <a:pPr marL="457200" lvl="0" indent="-342900" algn="l" rtl="0">
              <a:lnSpc>
                <a:spcPct val="150000"/>
              </a:lnSpc>
              <a:spcBef>
                <a:spcPts val="0"/>
              </a:spcBef>
              <a:spcAft>
                <a:spcPts val="0"/>
              </a:spcAft>
              <a:buClr>
                <a:schemeClr val="dk1"/>
              </a:buClr>
              <a:buSzPts val="800"/>
              <a:buChar char="●"/>
            </a:pPr>
            <a:endParaRPr lang="zh-CN" sz="1200" dirty="0">
              <a:solidFill>
                <a:srgbClr val="7F7F7F"/>
              </a:solidFill>
              <a:highlight>
                <a:srgbClr val="FFFFFF"/>
              </a:highlight>
              <a:latin typeface="Times New Roman" panose="02020503050405090304" charset="0"/>
              <a:ea typeface="Microsoft YaHei" panose="020B0503020204020204" charset="-122"/>
              <a:cs typeface="Times New Roman" panose="02020503050405090304" charset="0"/>
              <a:sym typeface="Microsoft YaHei" panose="020B0503020204020204" charset="-122"/>
            </a:endParaRPr>
          </a:p>
          <a:p>
            <a:pPr marL="457200" lvl="0" indent="-342900" algn="l" rtl="0">
              <a:lnSpc>
                <a:spcPct val="150000"/>
              </a:lnSpc>
              <a:spcBef>
                <a:spcPts val="0"/>
              </a:spcBef>
              <a:spcAft>
                <a:spcPts val="0"/>
              </a:spcAft>
              <a:buClr>
                <a:schemeClr val="dk1"/>
              </a:buClr>
              <a:buSzPts val="800"/>
              <a:buChar char="●"/>
            </a:pPr>
            <a:endParaRPr lang="en-US" altLang="zh-CN" dirty="0">
              <a:latin typeface="Times New Roman" panose="02020503050405090304" charset="0"/>
              <a:cs typeface="Times New Roman" panose="0202050305040509030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0"/>
          <p:cNvSpPr txBox="1">
            <a:spLocks noGrp="1"/>
          </p:cNvSpPr>
          <p:nvPr>
            <p:ph type="title"/>
          </p:nvPr>
        </p:nvSpPr>
        <p:spPr>
          <a:xfrm>
            <a:off x="582900" y="294465"/>
            <a:ext cx="11360700" cy="763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1200"/>
              </a:spcAft>
              <a:buClr>
                <a:schemeClr val="dk1"/>
              </a:buClr>
              <a:buSzPts val="1100"/>
              <a:buFont typeface="Arial" panose="020B0604020202090204"/>
              <a:buNone/>
            </a:pPr>
            <a:r>
              <a:rPr lang="zh-CN" b="1">
                <a:solidFill>
                  <a:srgbClr val="595959"/>
                </a:solidFill>
                <a:latin typeface="Times New Roman" panose="02020503050405090304"/>
                <a:ea typeface="Times New Roman" panose="02020503050405090304"/>
                <a:cs typeface="Times New Roman" panose="02020503050405090304"/>
                <a:sym typeface="Times New Roman" panose="02020503050405090304"/>
              </a:rPr>
              <a:t>References</a:t>
            </a:r>
            <a:endParaRPr>
              <a:latin typeface="Times New Roman" panose="02020503050405090304"/>
              <a:ea typeface="Times New Roman" panose="02020503050405090304"/>
              <a:cs typeface="Times New Roman" panose="02020503050405090304"/>
              <a:sym typeface="Times New Roman" panose="02020503050405090304"/>
            </a:endParaRPr>
          </a:p>
        </p:txBody>
      </p:sp>
      <p:sp>
        <p:nvSpPr>
          <p:cNvPr id="128" name="Google Shape;128;p10"/>
          <p:cNvSpPr txBox="1">
            <a:spLocks noGrp="1"/>
          </p:cNvSpPr>
          <p:nvPr>
            <p:ph type="body" idx="1"/>
          </p:nvPr>
        </p:nvSpPr>
        <p:spPr>
          <a:xfrm>
            <a:off x="443865" y="888041"/>
            <a:ext cx="8256270" cy="3902075"/>
          </a:xfrm>
          <a:prstGeom prst="rect">
            <a:avLst/>
          </a:prstGeom>
          <a:noFill/>
          <a:ln>
            <a:noFill/>
          </a:ln>
        </p:spPr>
        <p:txBody>
          <a:bodyPr spcFirstLastPara="1" wrap="square" lIns="68575" tIns="34275" rIns="68575" bIns="34275" anchor="t" anchorCtr="0">
            <a:noAutofit/>
          </a:bodyPr>
          <a:lstStyle/>
          <a:p>
            <a:pPr marL="50800" lvl="0" indent="0" algn="l" rtl="0">
              <a:lnSpc>
                <a:spcPct val="150000"/>
              </a:lnSpc>
              <a:spcBef>
                <a:spcPts val="0"/>
              </a:spcBef>
              <a:spcAft>
                <a:spcPts val="0"/>
              </a:spcAft>
              <a:buClr>
                <a:schemeClr val="dk1"/>
              </a:buClr>
              <a:buSzPts val="800"/>
              <a:buNone/>
            </a:pPr>
            <a:r>
              <a:rPr lang="en-US" altLang="zh-CN" sz="1200" dirty="0"/>
              <a:t>[1]Zhao, T. Y. (2016). Hui Ci </a:t>
            </a:r>
            <a:r>
              <a:rPr lang="en-US" altLang="zh-CN" sz="1200" dirty="0" err="1"/>
              <a:t>Zhongguo</a:t>
            </a:r>
            <a:r>
              <a:rPr lang="en-US" altLang="zh-CN" sz="1200" dirty="0"/>
              <a:t>: China as a Sacred Concept (p. 18). </a:t>
            </a:r>
            <a:r>
              <a:rPr lang="en-US" altLang="zh-CN" sz="1200" dirty="0" err="1"/>
              <a:t>Citic</a:t>
            </a:r>
            <a:r>
              <a:rPr lang="en-US" altLang="zh-CN" sz="1200" dirty="0"/>
              <a:t> Press Group.</a:t>
            </a:r>
            <a:endParaRPr lang="en-US" altLang="zh-CN" sz="1200" dirty="0"/>
          </a:p>
          <a:p>
            <a:pPr marL="50800" lvl="0" indent="0" algn="l" rtl="0">
              <a:lnSpc>
                <a:spcPct val="150000"/>
              </a:lnSpc>
              <a:spcBef>
                <a:spcPts val="0"/>
              </a:spcBef>
              <a:spcAft>
                <a:spcPts val="0"/>
              </a:spcAft>
              <a:buClr>
                <a:schemeClr val="dk1"/>
              </a:buClr>
              <a:buSzPts val="800"/>
              <a:buNone/>
            </a:pPr>
            <a:r>
              <a:rPr lang="en-US" altLang="zh-CN" sz="1200" dirty="0"/>
              <a:t>[2]Tan, Q. X. (Ed.). (1982). Historical Atlas of China. China Cartographic Publishing House.</a:t>
            </a:r>
            <a:endParaRPr lang="en-US" altLang="zh-CN" sz="1200" dirty="0"/>
          </a:p>
          <a:p>
            <a:pPr marL="50800" lvl="0" indent="0" algn="l" rtl="0">
              <a:lnSpc>
                <a:spcPct val="150000"/>
              </a:lnSpc>
              <a:spcBef>
                <a:spcPts val="0"/>
              </a:spcBef>
              <a:spcAft>
                <a:spcPts val="0"/>
              </a:spcAft>
              <a:buClr>
                <a:schemeClr val="dk1"/>
              </a:buClr>
              <a:buSzPts val="800"/>
              <a:buNone/>
            </a:pPr>
            <a:r>
              <a:rPr lang="en-US" altLang="zh-CN" sz="1200" dirty="0"/>
              <a:t>[3]Same as [2], p. 15.</a:t>
            </a:r>
            <a:endParaRPr lang="en-US" altLang="zh-CN" sz="1200" dirty="0"/>
          </a:p>
          <a:p>
            <a:pPr marL="50800" lvl="0" indent="0" algn="l" rtl="0">
              <a:lnSpc>
                <a:spcPct val="150000"/>
              </a:lnSpc>
              <a:spcBef>
                <a:spcPts val="0"/>
              </a:spcBef>
              <a:spcAft>
                <a:spcPts val="0"/>
              </a:spcAft>
              <a:buClr>
                <a:schemeClr val="dk1"/>
              </a:buClr>
              <a:buSzPts val="800"/>
              <a:buNone/>
            </a:pPr>
            <a:r>
              <a:rPr lang="en-US" altLang="zh-CN" sz="1200" dirty="0"/>
              <a:t>[4]Ge, Z. G. (2011). Zhai Zi </a:t>
            </a:r>
            <a:r>
              <a:rPr lang="en-US" altLang="zh-CN" sz="1200" dirty="0" err="1"/>
              <a:t>Zhongguo</a:t>
            </a:r>
            <a:r>
              <a:rPr lang="en-US" altLang="zh-CN" sz="1200" dirty="0"/>
              <a:t>: Reconstructing Historical Narratives about "China" (p. 35). Zhonghua Book Company.</a:t>
            </a:r>
            <a:endParaRPr lang="en-US" altLang="zh-CN" sz="1200" dirty="0"/>
          </a:p>
          <a:p>
            <a:pPr marL="50800" lvl="0" indent="0" algn="l" rtl="0">
              <a:lnSpc>
                <a:spcPct val="150000"/>
              </a:lnSpc>
              <a:spcBef>
                <a:spcPts val="0"/>
              </a:spcBef>
              <a:spcAft>
                <a:spcPts val="0"/>
              </a:spcAft>
              <a:buClr>
                <a:schemeClr val="dk1"/>
              </a:buClr>
              <a:buSzPts val="800"/>
              <a:buNone/>
            </a:pPr>
            <a:r>
              <a:rPr lang="en-US" altLang="zh-CN" sz="1200" dirty="0"/>
              <a:t>[5]Kong, A. (Annotation), &amp; Lu, D. (Glossary). (Song Dynasty Block-Printed Edition). The Book of Documents (</a:t>
            </a:r>
            <a:r>
              <a:rPr lang="en-US" altLang="zh-CN" sz="1200" dirty="0" err="1"/>
              <a:t>Shangshu</a:t>
            </a:r>
            <a:r>
              <a:rPr lang="en-US" altLang="zh-CN" sz="1200" dirty="0"/>
              <a:t>). Jing </a:t>
            </a:r>
            <a:r>
              <a:rPr lang="en-US" altLang="zh-CN" sz="1200" dirty="0" err="1"/>
              <a:t>Wucheng</a:t>
            </a:r>
            <a:r>
              <a:rPr lang="en-US" altLang="zh-CN" sz="1200" dirty="0"/>
              <a:t> Liu's Jia </a:t>
            </a:r>
            <a:r>
              <a:rPr lang="en-US" altLang="zh-CN" sz="1200" dirty="0" err="1"/>
              <a:t>Yetang</a:t>
            </a:r>
            <a:r>
              <a:rPr lang="en-US" altLang="zh-CN" sz="1200" dirty="0"/>
              <a:t> Collection (Sibu </a:t>
            </a:r>
            <a:r>
              <a:rPr lang="en-US" altLang="zh-CN" sz="1200" dirty="0" err="1"/>
              <a:t>Congkan</a:t>
            </a:r>
            <a:r>
              <a:rPr lang="en-US" altLang="zh-CN" sz="1200" dirty="0"/>
              <a:t> Edition).</a:t>
            </a:r>
            <a:endParaRPr lang="en-US" altLang="zh-CN" sz="1200" dirty="0"/>
          </a:p>
          <a:p>
            <a:pPr marL="50800" lvl="0" indent="0" algn="l" rtl="0">
              <a:lnSpc>
                <a:spcPct val="150000"/>
              </a:lnSpc>
              <a:spcBef>
                <a:spcPts val="0"/>
              </a:spcBef>
              <a:spcAft>
                <a:spcPts val="0"/>
              </a:spcAft>
              <a:buClr>
                <a:schemeClr val="dk1"/>
              </a:buClr>
              <a:buSzPts val="800"/>
              <a:buNone/>
            </a:pPr>
            <a:r>
              <a:rPr lang="en-US" altLang="zh-CN" sz="1200" dirty="0"/>
              <a:t>[6]Wu, F. (2014). The Five Zones Map and the Kinship System in Ancient China. Social Sciences in China, 2014(02).</a:t>
            </a:r>
            <a:endParaRPr lang="en-US" altLang="zh-CN" sz="1200" dirty="0"/>
          </a:p>
          <a:p>
            <a:pPr marL="50800" lvl="0" indent="0" algn="l" rtl="0">
              <a:lnSpc>
                <a:spcPct val="150000"/>
              </a:lnSpc>
              <a:spcBef>
                <a:spcPts val="0"/>
              </a:spcBef>
              <a:spcAft>
                <a:spcPts val="0"/>
              </a:spcAft>
              <a:buClr>
                <a:schemeClr val="dk1"/>
              </a:buClr>
              <a:buSzPts val="800"/>
              <a:buNone/>
            </a:pPr>
            <a:r>
              <a:rPr lang="en-US" altLang="zh-CN" sz="1200" dirty="0"/>
              <a:t>[7]Zhang, Y. S., &amp; Chen, T. J. et al. (Eds.). (1716). Kangxi Dictionary. Qing Dynasty Block-Printed Edition.</a:t>
            </a:r>
            <a:endParaRPr lang="en-US" altLang="zh-CN" sz="1200" dirty="0"/>
          </a:p>
          <a:p>
            <a:pPr marL="50800" lvl="0" indent="0" algn="l" rtl="0">
              <a:lnSpc>
                <a:spcPct val="150000"/>
              </a:lnSpc>
              <a:spcBef>
                <a:spcPts val="0"/>
              </a:spcBef>
              <a:spcAft>
                <a:spcPts val="0"/>
              </a:spcAft>
              <a:buClr>
                <a:schemeClr val="dk1"/>
              </a:buClr>
              <a:buSzPts val="800"/>
              <a:buNone/>
            </a:pPr>
            <a:r>
              <a:rPr lang="en-US" altLang="zh-CN" sz="1200" dirty="0"/>
              <a:t>[8]Gou, J. S. (Collector). (</a:t>
            </a:r>
            <a:r>
              <a:rPr lang="en-US" altLang="zh-CN" sz="1200" dirty="0" err="1"/>
              <a:t>Daoguang</a:t>
            </a:r>
            <a:r>
              <a:rPr lang="en-US" altLang="zh-CN" sz="1200" dirty="0"/>
              <a:t> Period, Qing Dynasty). Song </a:t>
            </a:r>
            <a:r>
              <a:rPr lang="en-US" altLang="zh-CN" sz="1200" dirty="0" err="1"/>
              <a:t>Shengmu</a:t>
            </a:r>
            <a:r>
              <a:rPr lang="en-US" altLang="zh-CN" sz="1200" dirty="0"/>
              <a:t> </a:t>
            </a:r>
            <a:r>
              <a:rPr lang="en-US" altLang="zh-CN" sz="1200" dirty="0" err="1"/>
              <a:t>Xiao'er</a:t>
            </a:r>
            <a:r>
              <a:rPr lang="en-US" altLang="zh-CN" sz="1200" dirty="0"/>
              <a:t> Shu (Manuscript). Privately held, Chaoyang District, Beijing.</a:t>
            </a:r>
            <a:endParaRPr lang="en-US" altLang="zh-CN" sz="1200" dirty="0"/>
          </a:p>
          <a:p>
            <a:pPr marL="50800" lvl="0" indent="0" algn="l" rtl="0">
              <a:lnSpc>
                <a:spcPct val="150000"/>
              </a:lnSpc>
              <a:spcBef>
                <a:spcPts val="0"/>
              </a:spcBef>
              <a:spcAft>
                <a:spcPts val="0"/>
              </a:spcAft>
              <a:buClr>
                <a:schemeClr val="dk1"/>
              </a:buClr>
              <a:buSzPts val="800"/>
              <a:buNone/>
            </a:pPr>
            <a:r>
              <a:rPr lang="en-US" altLang="zh-CN" sz="1200" dirty="0"/>
              <a:t>[9]Gou, J. S. (Collector). (Late Qing Dynasty). </a:t>
            </a:r>
            <a:r>
              <a:rPr lang="en-US" altLang="zh-CN" sz="1200" dirty="0" err="1"/>
              <a:t>Lingbao</a:t>
            </a:r>
            <a:r>
              <a:rPr lang="en-US" altLang="zh-CN" sz="1200" dirty="0"/>
              <a:t> </a:t>
            </a:r>
            <a:r>
              <a:rPr lang="en-US" altLang="zh-CN" sz="1200" dirty="0" err="1"/>
              <a:t>Shengdu</a:t>
            </a:r>
            <a:r>
              <a:rPr lang="en-US" altLang="zh-CN" sz="1200" dirty="0"/>
              <a:t> </a:t>
            </a:r>
            <a:r>
              <a:rPr lang="en-US" altLang="zh-CN" sz="1200" dirty="0" err="1"/>
              <a:t>Mifa</a:t>
            </a:r>
            <a:r>
              <a:rPr lang="en-US" altLang="zh-CN" sz="1200" dirty="0"/>
              <a:t> Daquan (Manuscript). Privately held, Chaoyang District, Beijing.</a:t>
            </a:r>
            <a:endParaRPr lang="en-US" altLang="zh-CN" sz="1200" dirty="0"/>
          </a:p>
          <a:p>
            <a:pPr marL="50800" lvl="0" indent="0" algn="l" rtl="0">
              <a:lnSpc>
                <a:spcPct val="150000"/>
              </a:lnSpc>
              <a:spcBef>
                <a:spcPts val="0"/>
              </a:spcBef>
              <a:spcAft>
                <a:spcPts val="0"/>
              </a:spcAft>
              <a:buClr>
                <a:schemeClr val="dk1"/>
              </a:buClr>
              <a:buSzPts val="800"/>
              <a:buNone/>
            </a:pPr>
            <a:r>
              <a:rPr lang="en-US" altLang="zh-CN" sz="1200" dirty="0"/>
              <a:t>[10]</a:t>
            </a:r>
            <a:r>
              <a:rPr lang="en-US" altLang="zh-CN" sz="1200" dirty="0" err="1"/>
              <a:t>Fuchuntang</a:t>
            </a:r>
            <a:r>
              <a:rPr lang="en-US" altLang="zh-CN" sz="1200" dirty="0"/>
              <a:t> (Publisher). (Circa Jiajing–Wanli [1522–1620]). Yue Fei's Defeat of the Invaders and the Eastern Window Record. </a:t>
            </a:r>
            <a:r>
              <a:rPr lang="en-US" altLang="zh-CN" sz="1200" dirty="0" err="1"/>
              <a:t>Jinling</a:t>
            </a:r>
            <a:r>
              <a:rPr lang="en-US" altLang="zh-CN" sz="1200" dirty="0"/>
              <a:t>.</a:t>
            </a:r>
            <a:endParaRPr lang="en-US" altLang="zh-CN" sz="1200" dirty="0"/>
          </a:p>
        </p:txBody>
      </p:sp>
      <p:pic>
        <p:nvPicPr>
          <p:cNvPr id="129" name="Google Shape;129;p10"/>
          <p:cNvPicPr preferRelativeResize="0"/>
          <p:nvPr/>
        </p:nvPicPr>
        <p:blipFill rotWithShape="1">
          <a:blip r:embed="rId1"/>
          <a:srcRect/>
          <a:stretch>
            <a:fillRect/>
          </a:stretch>
        </p:blipFill>
        <p:spPr>
          <a:xfrm>
            <a:off x="454966" y="412619"/>
            <a:ext cx="38100" cy="323850"/>
          </a:xfrm>
          <a:prstGeom prst="rect">
            <a:avLst/>
          </a:prstGeom>
          <a:noFill/>
          <a:ln>
            <a:noFill/>
          </a:ln>
        </p:spPr>
      </p:pic>
      <p:pic>
        <p:nvPicPr>
          <p:cNvPr id="130" name="Google Shape;130;p10"/>
          <p:cNvPicPr preferRelativeResize="0"/>
          <p:nvPr/>
        </p:nvPicPr>
        <p:blipFill rotWithShape="1">
          <a:blip r:embed="rId2"/>
          <a:srcRect/>
          <a:stretch>
            <a:fillRect/>
          </a:stretch>
        </p:blipFill>
        <p:spPr>
          <a:xfrm>
            <a:off x="7923929" y="192826"/>
            <a:ext cx="1016391" cy="20327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0"/>
          <p:cNvSpPr txBox="1">
            <a:spLocks noGrp="1"/>
          </p:cNvSpPr>
          <p:nvPr>
            <p:ph type="title"/>
          </p:nvPr>
        </p:nvSpPr>
        <p:spPr>
          <a:xfrm>
            <a:off x="582900" y="294465"/>
            <a:ext cx="11360700" cy="763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1200"/>
              </a:spcAft>
              <a:buClr>
                <a:schemeClr val="dk1"/>
              </a:buClr>
              <a:buSzPts val="1100"/>
              <a:buFont typeface="Arial" panose="020B0604020202090204"/>
              <a:buNone/>
            </a:pPr>
            <a:r>
              <a:rPr lang="zh-CN" b="1">
                <a:solidFill>
                  <a:srgbClr val="595959"/>
                </a:solidFill>
                <a:latin typeface="Times New Roman" panose="02020503050405090304"/>
                <a:ea typeface="Times New Roman" panose="02020503050405090304"/>
                <a:cs typeface="Times New Roman" panose="02020503050405090304"/>
                <a:sym typeface="Times New Roman" panose="02020503050405090304"/>
              </a:rPr>
              <a:t>References</a:t>
            </a:r>
            <a:endParaRPr>
              <a:latin typeface="Times New Roman" panose="02020503050405090304"/>
              <a:ea typeface="Times New Roman" panose="02020503050405090304"/>
              <a:cs typeface="Times New Roman" panose="02020503050405090304"/>
              <a:sym typeface="Times New Roman" panose="02020503050405090304"/>
            </a:endParaRPr>
          </a:p>
        </p:txBody>
      </p:sp>
      <p:sp>
        <p:nvSpPr>
          <p:cNvPr id="128" name="Google Shape;128;p10"/>
          <p:cNvSpPr txBox="1">
            <a:spLocks noGrp="1"/>
          </p:cNvSpPr>
          <p:nvPr>
            <p:ph type="body" idx="1"/>
          </p:nvPr>
        </p:nvSpPr>
        <p:spPr>
          <a:xfrm>
            <a:off x="443865" y="1177925"/>
            <a:ext cx="8256270" cy="3655695"/>
          </a:xfrm>
          <a:prstGeom prst="rect">
            <a:avLst/>
          </a:prstGeom>
          <a:noFill/>
          <a:ln>
            <a:noFill/>
          </a:ln>
        </p:spPr>
        <p:txBody>
          <a:bodyPr spcFirstLastPara="1" wrap="square" lIns="68575" tIns="34275" rIns="68575" bIns="34275" anchor="t" anchorCtr="0">
            <a:noAutofit/>
          </a:bodyPr>
          <a:lstStyle/>
          <a:p>
            <a:pPr marL="50800" lvl="0" indent="0" algn="l" rtl="0">
              <a:lnSpc>
                <a:spcPct val="150000"/>
              </a:lnSpc>
              <a:spcBef>
                <a:spcPts val="0"/>
              </a:spcBef>
              <a:spcAft>
                <a:spcPts val="0"/>
              </a:spcAft>
              <a:buClr>
                <a:schemeClr val="dk1"/>
              </a:buClr>
              <a:buSzPts val="800"/>
              <a:buNone/>
            </a:pPr>
            <a:r>
              <a:rPr lang="en-US" altLang="zh-CN" sz="1200" dirty="0"/>
              <a:t>[11]</a:t>
            </a:r>
            <a:r>
              <a:rPr lang="en-US" altLang="zh-CN" sz="1200" dirty="0" err="1"/>
              <a:t>Fuchuntang</a:t>
            </a:r>
            <a:r>
              <a:rPr lang="en-US" altLang="zh-CN" sz="1200" dirty="0"/>
              <a:t> (Publisher). (Circa Jiajing–Wanli [1522–1620]). Xue </a:t>
            </a:r>
            <a:r>
              <a:rPr lang="en-US" altLang="zh-CN" sz="1200" dirty="0" err="1"/>
              <a:t>Rengui’s</a:t>
            </a:r>
            <a:r>
              <a:rPr lang="en-US" altLang="zh-CN" sz="1200" dirty="0"/>
              <a:t> Expedition to the East and the White Robe Chronicle. </a:t>
            </a:r>
            <a:r>
              <a:rPr lang="en-US" altLang="zh-CN" sz="1200" dirty="0" err="1"/>
              <a:t>Jinling</a:t>
            </a:r>
            <a:r>
              <a:rPr lang="en-US" altLang="zh-CN" sz="1200" dirty="0"/>
              <a:t>.</a:t>
            </a:r>
            <a:endParaRPr lang="en-US" altLang="zh-CN" sz="1200" dirty="0"/>
          </a:p>
          <a:p>
            <a:pPr marL="50800" lvl="0" indent="0" algn="l" rtl="0">
              <a:lnSpc>
                <a:spcPct val="150000"/>
              </a:lnSpc>
              <a:spcBef>
                <a:spcPts val="0"/>
              </a:spcBef>
              <a:spcAft>
                <a:spcPts val="0"/>
              </a:spcAft>
              <a:buClr>
                <a:schemeClr val="dk1"/>
              </a:buClr>
              <a:buSzPts val="800"/>
              <a:buNone/>
            </a:pPr>
            <a:r>
              <a:rPr lang="en-US" altLang="zh-CN" sz="1200" dirty="0"/>
              <a:t>[12]Miao, Q. S. (Compiler). (Guangxu–</a:t>
            </a:r>
            <a:r>
              <a:rPr lang="en-US" altLang="zh-CN" sz="1200" dirty="0" err="1"/>
              <a:t>Xuantong</a:t>
            </a:r>
            <a:r>
              <a:rPr lang="en-US" altLang="zh-CN" sz="1200" dirty="0"/>
              <a:t> Period, Qing Dynasty). Yu Die Chu Cao Juan Yi. In </a:t>
            </a:r>
            <a:r>
              <a:rPr lang="en-US" altLang="zh-CN" sz="1200" dirty="0" err="1"/>
              <a:t>Ouxiang</a:t>
            </a:r>
            <a:r>
              <a:rPr lang="en-US" altLang="zh-CN" sz="1200" dirty="0"/>
              <a:t> Ling Shi (Guangxu to </a:t>
            </a:r>
            <a:r>
              <a:rPr lang="en-US" altLang="zh-CN" sz="1200" dirty="0" err="1"/>
              <a:t>Xuantong</a:t>
            </a:r>
            <a:r>
              <a:rPr lang="en-US" altLang="zh-CN" sz="1200" dirty="0"/>
              <a:t> Period, Qing Dynasty Block-Printed Edition). Tianjin Municipal Library Collection.</a:t>
            </a:r>
            <a:endParaRPr lang="en-US" altLang="zh-CN" sz="1200" dirty="0"/>
          </a:p>
          <a:p>
            <a:pPr marL="50800" lvl="0" indent="0" algn="l" rtl="0">
              <a:lnSpc>
                <a:spcPct val="150000"/>
              </a:lnSpc>
              <a:spcBef>
                <a:spcPts val="0"/>
              </a:spcBef>
              <a:spcAft>
                <a:spcPts val="0"/>
              </a:spcAft>
              <a:buClr>
                <a:schemeClr val="dk1"/>
              </a:buClr>
              <a:buSzPts val="800"/>
              <a:buNone/>
            </a:pPr>
            <a:r>
              <a:rPr lang="en-US" altLang="zh-CN" sz="1200" dirty="0"/>
              <a:t>[13]</a:t>
            </a:r>
            <a:r>
              <a:rPr lang="en-US" altLang="zh-CN" sz="1200" dirty="0" err="1"/>
              <a:t>Jinling</a:t>
            </a:r>
            <a:r>
              <a:rPr lang="en-US" altLang="zh-CN" sz="1200" dirty="0"/>
              <a:t> Carving Scripture Office (Publisher). (Guangxu 16 [1890]). Buddha’s Forty-Two Chapters Sutra with Commentary. Capital Library Collection.</a:t>
            </a:r>
            <a:endParaRPr lang="en-US" altLang="zh-CN" sz="1200" dirty="0"/>
          </a:p>
          <a:p>
            <a:pPr marL="50800" lvl="0" indent="0" algn="l" rtl="0">
              <a:lnSpc>
                <a:spcPct val="150000"/>
              </a:lnSpc>
              <a:spcBef>
                <a:spcPts val="0"/>
              </a:spcBef>
              <a:spcAft>
                <a:spcPts val="0"/>
              </a:spcAft>
              <a:buClr>
                <a:schemeClr val="dk1"/>
              </a:buClr>
              <a:buSzPts val="800"/>
              <a:buNone/>
            </a:pPr>
            <a:r>
              <a:rPr lang="en-US" altLang="zh-CN" sz="1200" dirty="0"/>
              <a:t>[14]Gou, J. S. (Collector). (Late Qing Dynasty). Ji Jiu Ke (Manuscript). Privately held, Chaoyang District, Beijing.</a:t>
            </a:r>
            <a:endParaRPr lang="en-US" altLang="zh-CN" sz="1200" dirty="0"/>
          </a:p>
          <a:p>
            <a:pPr marL="50800" lvl="0" indent="0" algn="l" rtl="0">
              <a:lnSpc>
                <a:spcPct val="150000"/>
              </a:lnSpc>
              <a:spcBef>
                <a:spcPts val="0"/>
              </a:spcBef>
              <a:spcAft>
                <a:spcPts val="0"/>
              </a:spcAft>
              <a:buClr>
                <a:schemeClr val="dk1"/>
              </a:buClr>
              <a:buSzPts val="800"/>
              <a:buNone/>
            </a:pPr>
            <a:r>
              <a:rPr lang="en-US" altLang="zh-CN" sz="1200" dirty="0"/>
              <a:t>[15]Institute of History and Philology, Academia Sinica. (1930). Dictionary of Vulgar Characters from the Song and Yuan Dynasties. Zhonghua Book Company.</a:t>
            </a:r>
            <a:endParaRPr lang="en-US" altLang="zh-CN" sz="1200" dirty="0"/>
          </a:p>
          <a:p>
            <a:pPr marL="50800" lvl="0" indent="0" algn="l" rtl="0">
              <a:lnSpc>
                <a:spcPct val="150000"/>
              </a:lnSpc>
              <a:spcBef>
                <a:spcPts val="0"/>
              </a:spcBef>
              <a:spcAft>
                <a:spcPts val="0"/>
              </a:spcAft>
              <a:buClr>
                <a:schemeClr val="dk1"/>
              </a:buClr>
              <a:buSzPts val="800"/>
              <a:buNone/>
            </a:pPr>
            <a:r>
              <a:rPr lang="en-US" altLang="zh-CN" sz="1200" dirty="0"/>
              <a:t>[16]Jiao, H. (Wanli Period, Ming Dynasty). Corrections on Vulgar Characters. Ming Dynasty Block-Printed Edition.</a:t>
            </a:r>
            <a:endParaRPr lang="en-US" altLang="zh-CN" sz="1200" dirty="0"/>
          </a:p>
          <a:p>
            <a:pPr marL="50800" lvl="0" indent="0" algn="l" rtl="0">
              <a:lnSpc>
                <a:spcPct val="150000"/>
              </a:lnSpc>
              <a:spcBef>
                <a:spcPts val="0"/>
              </a:spcBef>
              <a:spcAft>
                <a:spcPts val="0"/>
              </a:spcAft>
              <a:buClr>
                <a:schemeClr val="dk1"/>
              </a:buClr>
              <a:buSzPts val="800"/>
              <a:buNone/>
            </a:pPr>
            <a:r>
              <a:rPr lang="en-US" altLang="zh-CN" sz="1200" dirty="0"/>
              <a:t>[17]Jin, H., et al. (Supervising Editors). (Qing Dynasty). Guangxi Gazetteer. Qing Dynasty Editorial Edition.</a:t>
            </a:r>
            <a:endParaRPr lang="en-US" altLang="zh-CN" sz="1200" dirty="0"/>
          </a:p>
          <a:p>
            <a:pPr marL="50800" lvl="0" indent="0" algn="l" rtl="0">
              <a:lnSpc>
                <a:spcPct val="150000"/>
              </a:lnSpc>
              <a:spcBef>
                <a:spcPts val="0"/>
              </a:spcBef>
              <a:spcAft>
                <a:spcPts val="0"/>
              </a:spcAft>
              <a:buClr>
                <a:schemeClr val="dk1"/>
              </a:buClr>
              <a:buSzPts val="800"/>
              <a:buNone/>
            </a:pPr>
            <a:r>
              <a:rPr lang="en-US" altLang="zh-CN" sz="1200" dirty="0"/>
              <a:t>[18]Yang, X. Y., Liang, J. H., &amp; Zhao, C. X. (1997). History of Guangxi Education. Guangxi Normal University Press.</a:t>
            </a:r>
            <a:endParaRPr lang="en-US" altLang="zh-CN" sz="1200" dirty="0"/>
          </a:p>
        </p:txBody>
      </p:sp>
      <p:pic>
        <p:nvPicPr>
          <p:cNvPr id="129" name="Google Shape;129;p10"/>
          <p:cNvPicPr preferRelativeResize="0"/>
          <p:nvPr/>
        </p:nvPicPr>
        <p:blipFill rotWithShape="1">
          <a:blip r:embed="rId1"/>
          <a:srcRect/>
          <a:stretch>
            <a:fillRect/>
          </a:stretch>
        </p:blipFill>
        <p:spPr>
          <a:xfrm>
            <a:off x="454966" y="412619"/>
            <a:ext cx="38100" cy="323850"/>
          </a:xfrm>
          <a:prstGeom prst="rect">
            <a:avLst/>
          </a:prstGeom>
          <a:noFill/>
          <a:ln>
            <a:noFill/>
          </a:ln>
        </p:spPr>
      </p:pic>
      <p:pic>
        <p:nvPicPr>
          <p:cNvPr id="130" name="Google Shape;130;p10"/>
          <p:cNvPicPr preferRelativeResize="0"/>
          <p:nvPr/>
        </p:nvPicPr>
        <p:blipFill rotWithShape="1">
          <a:blip r:embed="rId2"/>
          <a:srcRect/>
          <a:stretch>
            <a:fillRect/>
          </a:stretch>
        </p:blipFill>
        <p:spPr>
          <a:xfrm>
            <a:off x="7923929" y="192826"/>
            <a:ext cx="1016391" cy="20327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0"/>
          <p:cNvSpPr txBox="1">
            <a:spLocks noGrp="1"/>
          </p:cNvSpPr>
          <p:nvPr>
            <p:ph type="title"/>
          </p:nvPr>
        </p:nvSpPr>
        <p:spPr>
          <a:xfrm>
            <a:off x="582900" y="294465"/>
            <a:ext cx="11360700" cy="763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1200"/>
              </a:spcAft>
              <a:buClr>
                <a:schemeClr val="dk1"/>
              </a:buClr>
              <a:buSzPts val="1100"/>
              <a:buFont typeface="Arial" panose="020B0604020202090204"/>
              <a:buNone/>
            </a:pPr>
            <a:r>
              <a:rPr lang="zh-CN" b="1" dirty="0">
                <a:solidFill>
                  <a:srgbClr val="595959"/>
                </a:solidFill>
                <a:latin typeface="Times New Roman" panose="02020503050405090304"/>
                <a:ea typeface="Times New Roman" panose="02020503050405090304"/>
                <a:cs typeface="Times New Roman" panose="02020503050405090304"/>
                <a:sym typeface="Times New Roman" panose="02020503050405090304"/>
              </a:rPr>
              <a:t>References</a:t>
            </a:r>
            <a:endParaRPr dirty="0">
              <a:latin typeface="Times New Roman" panose="02020503050405090304"/>
              <a:ea typeface="Times New Roman" panose="02020503050405090304"/>
              <a:cs typeface="Times New Roman" panose="02020503050405090304"/>
              <a:sym typeface="Times New Roman" panose="02020503050405090304"/>
            </a:endParaRPr>
          </a:p>
        </p:txBody>
      </p:sp>
      <p:sp>
        <p:nvSpPr>
          <p:cNvPr id="128" name="Google Shape;128;p10"/>
          <p:cNvSpPr txBox="1">
            <a:spLocks noGrp="1"/>
          </p:cNvSpPr>
          <p:nvPr>
            <p:ph type="body" idx="1"/>
          </p:nvPr>
        </p:nvSpPr>
        <p:spPr>
          <a:xfrm>
            <a:off x="443865" y="1177925"/>
            <a:ext cx="8256270" cy="3655695"/>
          </a:xfrm>
          <a:prstGeom prst="rect">
            <a:avLst/>
          </a:prstGeom>
          <a:noFill/>
          <a:ln>
            <a:noFill/>
          </a:ln>
        </p:spPr>
        <p:txBody>
          <a:bodyPr spcFirstLastPara="1" wrap="square" lIns="68575" tIns="34275" rIns="68575" bIns="34275" anchor="t" anchorCtr="0">
            <a:noAutofit/>
          </a:bodyPr>
          <a:lstStyle/>
          <a:p>
            <a:pPr marL="50800" lvl="0" indent="0" algn="l" rtl="0">
              <a:lnSpc>
                <a:spcPct val="150000"/>
              </a:lnSpc>
              <a:spcBef>
                <a:spcPts val="0"/>
              </a:spcBef>
              <a:spcAft>
                <a:spcPts val="0"/>
              </a:spcAft>
              <a:buClr>
                <a:schemeClr val="dk1"/>
              </a:buClr>
              <a:buSzPts val="800"/>
              <a:buNone/>
            </a:pPr>
            <a:r>
              <a:rPr lang="en-US" altLang="zh-CN" sz="1200" dirty="0"/>
              <a:t>[19]Lan, W., &amp; Huang, D. C. (2019). The Historical Periodization, Characteristics, and Multi-dimensional Causes of Guangxi Academies in the Ming Dynasty. Heilongjiang Social Sciences, 2019(2), 136–143.</a:t>
            </a:r>
            <a:endParaRPr lang="en-US" altLang="zh-CN" sz="1200" dirty="0"/>
          </a:p>
          <a:p>
            <a:pPr marL="50800" lvl="0" indent="0" algn="l" rtl="0">
              <a:lnSpc>
                <a:spcPct val="150000"/>
              </a:lnSpc>
              <a:spcBef>
                <a:spcPts val="0"/>
              </a:spcBef>
              <a:spcAft>
                <a:spcPts val="0"/>
              </a:spcAft>
              <a:buClr>
                <a:schemeClr val="dk1"/>
              </a:buClr>
              <a:buSzPts val="800"/>
              <a:buNone/>
            </a:pPr>
            <a:r>
              <a:rPr lang="en-US" altLang="zh-CN" sz="1200" dirty="0"/>
              <a:t>[20]Gou, J. S. (Collector). (Guangxu Period, Qing Dynasty). Qiu Lu Lang (Manuscript). Privately held, Chaoyang District, Beijing.</a:t>
            </a:r>
            <a:endParaRPr lang="en-US" altLang="zh-CN" sz="1200" dirty="0"/>
          </a:p>
          <a:p>
            <a:pPr marL="50800" lvl="0" indent="0" algn="l" rtl="0">
              <a:lnSpc>
                <a:spcPct val="150000"/>
              </a:lnSpc>
              <a:spcBef>
                <a:spcPts val="0"/>
              </a:spcBef>
              <a:spcAft>
                <a:spcPts val="0"/>
              </a:spcAft>
              <a:buClr>
                <a:schemeClr val="dk1"/>
              </a:buClr>
              <a:buSzPts val="800"/>
              <a:buNone/>
            </a:pPr>
            <a:r>
              <a:rPr lang="en-US" altLang="zh-CN" sz="1200" dirty="0"/>
              <a:t>[21]Hoàng, T. Â. (2003). </a:t>
            </a:r>
            <a:r>
              <a:rPr lang="en-US" altLang="zh-CN" sz="1200" dirty="0" err="1"/>
              <a:t>Tự</a:t>
            </a:r>
            <a:r>
              <a:rPr lang="en-US" altLang="zh-CN" sz="1200" dirty="0"/>
              <a:t> </a:t>
            </a:r>
            <a:r>
              <a:rPr lang="en-US" altLang="zh-CN" sz="1200" dirty="0" err="1"/>
              <a:t>điển</a:t>
            </a:r>
            <a:r>
              <a:rPr lang="en-US" altLang="zh-CN" sz="1200" dirty="0"/>
              <a:t> </a:t>
            </a:r>
            <a:r>
              <a:rPr lang="en-US" altLang="zh-CN" sz="1200" dirty="0" err="1"/>
              <a:t>chữ</a:t>
            </a:r>
            <a:r>
              <a:rPr lang="en-US" altLang="zh-CN" sz="1200" dirty="0"/>
              <a:t> </a:t>
            </a:r>
            <a:r>
              <a:rPr lang="en-US" altLang="zh-CN" sz="1200" dirty="0" err="1"/>
              <a:t>Nôm</a:t>
            </a:r>
            <a:r>
              <a:rPr lang="en-US" altLang="zh-CN" sz="1200" dirty="0"/>
              <a:t> </a:t>
            </a:r>
            <a:r>
              <a:rPr lang="en-US" altLang="zh-CN" sz="1200" dirty="0" err="1"/>
              <a:t>Tày</a:t>
            </a:r>
            <a:r>
              <a:rPr lang="en-US" altLang="zh-CN" sz="1200" dirty="0"/>
              <a:t>. Hà </a:t>
            </a:r>
            <a:r>
              <a:rPr lang="en-US" altLang="zh-CN" sz="1200" dirty="0" err="1"/>
              <a:t>Nội</a:t>
            </a:r>
            <a:r>
              <a:rPr lang="en-US" altLang="zh-CN" sz="1200" dirty="0"/>
              <a:t>: </a:t>
            </a:r>
            <a:r>
              <a:rPr lang="en-US" altLang="zh-CN" sz="1200" dirty="0" err="1"/>
              <a:t>Nxb</a:t>
            </a:r>
            <a:r>
              <a:rPr lang="en-US" altLang="zh-CN" sz="1200" dirty="0"/>
              <a:t> Khoa </a:t>
            </a:r>
            <a:r>
              <a:rPr lang="en-US" altLang="zh-CN" sz="1200" dirty="0" err="1"/>
              <a:t>học</a:t>
            </a:r>
            <a:r>
              <a:rPr lang="en-US" altLang="zh-CN" sz="1200" dirty="0"/>
              <a:t> </a:t>
            </a:r>
            <a:r>
              <a:rPr lang="en-US" altLang="zh-CN" sz="1200" dirty="0" err="1"/>
              <a:t>Xã</a:t>
            </a:r>
            <a:r>
              <a:rPr lang="en-US" altLang="zh-CN" sz="1200" dirty="0"/>
              <a:t> </a:t>
            </a:r>
            <a:r>
              <a:rPr lang="en-US" altLang="zh-CN" sz="1200" dirty="0" err="1"/>
              <a:t>hội</a:t>
            </a:r>
            <a:r>
              <a:rPr lang="en-US" altLang="zh-CN" sz="1200" dirty="0"/>
              <a:t>.</a:t>
            </a:r>
            <a:endParaRPr lang="en-US" altLang="zh-CN" sz="1200" dirty="0"/>
          </a:p>
          <a:p>
            <a:pPr marL="50800" lvl="0" indent="0" algn="l" rtl="0">
              <a:lnSpc>
                <a:spcPct val="150000"/>
              </a:lnSpc>
              <a:spcBef>
                <a:spcPts val="0"/>
              </a:spcBef>
              <a:spcAft>
                <a:spcPts val="0"/>
              </a:spcAft>
              <a:buClr>
                <a:schemeClr val="dk1"/>
              </a:buClr>
              <a:buSzPts val="800"/>
              <a:buNone/>
            </a:pPr>
            <a:r>
              <a:rPr lang="en-US" altLang="zh-CN" sz="1200" dirty="0"/>
              <a:t>[22]</a:t>
            </a:r>
            <a:r>
              <a:rPr lang="en-US" altLang="zh-CN" sz="1200" dirty="0" err="1"/>
              <a:t>Nguyễn</a:t>
            </a:r>
            <a:r>
              <a:rPr lang="en-US" altLang="zh-CN" sz="1200" dirty="0"/>
              <a:t>, Q. H. (2014). </a:t>
            </a:r>
            <a:r>
              <a:rPr lang="en-US" altLang="zh-CN" sz="1200" dirty="0" err="1"/>
              <a:t>Tự</a:t>
            </a:r>
            <a:r>
              <a:rPr lang="en-US" altLang="zh-CN" sz="1200" dirty="0"/>
              <a:t> </a:t>
            </a:r>
            <a:r>
              <a:rPr lang="en-US" altLang="zh-CN" sz="1200" dirty="0" err="1"/>
              <a:t>Điển</a:t>
            </a:r>
            <a:r>
              <a:rPr lang="en-US" altLang="zh-CN" sz="1200" dirty="0"/>
              <a:t> </a:t>
            </a:r>
            <a:r>
              <a:rPr lang="en-US" altLang="zh-CN" sz="1200" dirty="0" err="1"/>
              <a:t>Chữ</a:t>
            </a:r>
            <a:r>
              <a:rPr lang="en-US" altLang="zh-CN" sz="1200" dirty="0"/>
              <a:t> </a:t>
            </a:r>
            <a:r>
              <a:rPr lang="en-US" altLang="zh-CN" sz="1200" dirty="0" err="1"/>
              <a:t>Nôm</a:t>
            </a:r>
            <a:r>
              <a:rPr lang="en-US" altLang="zh-CN" sz="1200" dirty="0"/>
              <a:t> </a:t>
            </a:r>
            <a:r>
              <a:rPr lang="en-US" altLang="zh-CN" sz="1200" dirty="0" err="1"/>
              <a:t>Dẫn</a:t>
            </a:r>
            <a:r>
              <a:rPr lang="en-US" altLang="zh-CN" sz="1200" dirty="0"/>
              <a:t> </a:t>
            </a:r>
            <a:r>
              <a:rPr lang="en-US" altLang="zh-CN" sz="1200" dirty="0" err="1"/>
              <a:t>Giải</a:t>
            </a:r>
            <a:r>
              <a:rPr lang="en-US" altLang="zh-CN" sz="1200" dirty="0"/>
              <a:t>. Hà </a:t>
            </a:r>
            <a:r>
              <a:rPr lang="en-US" altLang="zh-CN" sz="1200" dirty="0" err="1"/>
              <a:t>Nội</a:t>
            </a:r>
            <a:r>
              <a:rPr lang="en-US" altLang="zh-CN" sz="1200" dirty="0"/>
              <a:t>: </a:t>
            </a:r>
            <a:r>
              <a:rPr lang="en-US" altLang="zh-CN" sz="1200" dirty="0" err="1"/>
              <a:t>Nhà</a:t>
            </a:r>
            <a:r>
              <a:rPr lang="en-US" altLang="zh-CN" sz="1200" dirty="0"/>
              <a:t> </a:t>
            </a:r>
            <a:r>
              <a:rPr lang="en-US" altLang="zh-CN" sz="1200" dirty="0" err="1"/>
              <a:t>Xuất</a:t>
            </a:r>
            <a:r>
              <a:rPr lang="en-US" altLang="zh-CN" sz="1200" dirty="0"/>
              <a:t> </a:t>
            </a:r>
            <a:r>
              <a:rPr lang="en-US" altLang="zh-CN" sz="1200" dirty="0" err="1"/>
              <a:t>Bản</a:t>
            </a:r>
            <a:r>
              <a:rPr lang="en-US" altLang="zh-CN" sz="1200" dirty="0"/>
              <a:t> </a:t>
            </a:r>
            <a:r>
              <a:rPr lang="en-US" altLang="zh-CN" sz="1200" dirty="0" err="1"/>
              <a:t>Giáo</a:t>
            </a:r>
            <a:r>
              <a:rPr lang="en-US" altLang="zh-CN" sz="1200" dirty="0"/>
              <a:t> </a:t>
            </a:r>
            <a:r>
              <a:rPr lang="en-US" altLang="zh-CN" sz="1200" dirty="0" err="1"/>
              <a:t>Dục</a:t>
            </a:r>
            <a:r>
              <a:rPr lang="en-US" altLang="zh-CN" sz="1200" dirty="0"/>
              <a:t> </a:t>
            </a:r>
            <a:r>
              <a:rPr lang="en-US" altLang="zh-CN" sz="1200" dirty="0" err="1"/>
              <a:t>Việt</a:t>
            </a:r>
            <a:r>
              <a:rPr lang="en-US" altLang="zh-CN" sz="1200" dirty="0"/>
              <a:t> Nam.</a:t>
            </a:r>
            <a:endParaRPr lang="en-US" altLang="zh-CN" sz="1200" dirty="0"/>
          </a:p>
          <a:p>
            <a:pPr marL="50800" lvl="0" indent="0" algn="l" rtl="0">
              <a:lnSpc>
                <a:spcPct val="150000"/>
              </a:lnSpc>
              <a:spcBef>
                <a:spcPts val="0"/>
              </a:spcBef>
              <a:spcAft>
                <a:spcPts val="0"/>
              </a:spcAft>
              <a:buClr>
                <a:schemeClr val="dk1"/>
              </a:buClr>
              <a:buSzPts val="800"/>
              <a:buNone/>
            </a:pPr>
            <a:r>
              <a:rPr lang="en-US" altLang="zh-CN" sz="1200" dirty="0"/>
              <a:t>[23]</a:t>
            </a:r>
            <a:r>
              <a:rPr lang="en-US" altLang="zh-CN" sz="1200" dirty="0" err="1"/>
              <a:t>Nguyễn</a:t>
            </a:r>
            <a:r>
              <a:rPr lang="en-US" altLang="zh-CN" sz="1200" dirty="0"/>
              <a:t>, D. (1820). </a:t>
            </a:r>
            <a:r>
              <a:rPr lang="en-US" altLang="zh-CN" sz="1200" dirty="0" err="1"/>
              <a:t>Truyện</a:t>
            </a:r>
            <a:r>
              <a:rPr lang="en-US" altLang="zh-CN" sz="1200" dirty="0"/>
              <a:t> </a:t>
            </a:r>
            <a:r>
              <a:rPr lang="en-US" altLang="zh-CN" sz="1200" dirty="0" err="1"/>
              <a:t>Kiều</a:t>
            </a:r>
            <a:r>
              <a:rPr lang="en-US" altLang="zh-CN" sz="1200" dirty="0"/>
              <a:t> (</a:t>
            </a:r>
            <a:r>
              <a:rPr lang="zh-CN" altLang="en-US" sz="1200" dirty="0"/>
              <a:t>金云翘传</a:t>
            </a:r>
            <a:r>
              <a:rPr lang="en-US" altLang="zh-CN" sz="1200" dirty="0"/>
              <a:t>).</a:t>
            </a:r>
            <a:endParaRPr lang="en-US" altLang="zh-CN" sz="1200" dirty="0"/>
          </a:p>
          <a:p>
            <a:pPr marL="50800" lvl="0" indent="0" algn="l" rtl="0">
              <a:lnSpc>
                <a:spcPct val="150000"/>
              </a:lnSpc>
              <a:spcBef>
                <a:spcPts val="0"/>
              </a:spcBef>
              <a:spcAft>
                <a:spcPts val="0"/>
              </a:spcAft>
              <a:buClr>
                <a:schemeClr val="dk1"/>
              </a:buClr>
              <a:buSzPts val="800"/>
              <a:buNone/>
            </a:pPr>
            <a:r>
              <a:rPr lang="en-US" altLang="zh-CN" sz="1200" dirty="0"/>
              <a:t>[24]Anonymous. (Early 19th century). Phan </a:t>
            </a:r>
            <a:r>
              <a:rPr lang="en-US" altLang="zh-CN" sz="1200" dirty="0" err="1"/>
              <a:t>Trần</a:t>
            </a:r>
            <a:r>
              <a:rPr lang="en-US" altLang="zh-CN" sz="1200" dirty="0"/>
              <a:t> (</a:t>
            </a:r>
            <a:r>
              <a:rPr lang="zh-CN" altLang="en-US" sz="1200" dirty="0"/>
              <a:t>潘陈传</a:t>
            </a:r>
            <a:r>
              <a:rPr lang="en-US" altLang="zh-CN" sz="1200" dirty="0"/>
              <a:t>).</a:t>
            </a:r>
            <a:endParaRPr lang="en-US" altLang="zh-CN" sz="1200" dirty="0"/>
          </a:p>
        </p:txBody>
      </p:sp>
      <p:pic>
        <p:nvPicPr>
          <p:cNvPr id="129" name="Google Shape;129;p10"/>
          <p:cNvPicPr preferRelativeResize="0"/>
          <p:nvPr/>
        </p:nvPicPr>
        <p:blipFill rotWithShape="1">
          <a:blip r:embed="rId1"/>
          <a:srcRect/>
          <a:stretch>
            <a:fillRect/>
          </a:stretch>
        </p:blipFill>
        <p:spPr>
          <a:xfrm>
            <a:off x="454966" y="412619"/>
            <a:ext cx="38100" cy="323850"/>
          </a:xfrm>
          <a:prstGeom prst="rect">
            <a:avLst/>
          </a:prstGeom>
          <a:noFill/>
          <a:ln>
            <a:noFill/>
          </a:ln>
        </p:spPr>
      </p:pic>
      <p:pic>
        <p:nvPicPr>
          <p:cNvPr id="130" name="Google Shape;130;p10"/>
          <p:cNvPicPr preferRelativeResize="0"/>
          <p:nvPr/>
        </p:nvPicPr>
        <p:blipFill rotWithShape="1">
          <a:blip r:embed="rId2"/>
          <a:srcRect/>
          <a:stretch>
            <a:fillRect/>
          </a:stretch>
        </p:blipFill>
        <p:spPr>
          <a:xfrm>
            <a:off x="7923929" y="192826"/>
            <a:ext cx="1016391" cy="20327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11"/>
          <p:cNvPicPr preferRelativeResize="0"/>
          <p:nvPr/>
        </p:nvPicPr>
        <p:blipFill rotWithShape="1">
          <a:blip r:embed="rId1"/>
          <a:srcRect/>
          <a:stretch>
            <a:fillRect/>
          </a:stretch>
        </p:blipFill>
        <p:spPr>
          <a:xfrm>
            <a:off x="0" y="0"/>
            <a:ext cx="9144000" cy="5245477"/>
          </a:xfrm>
          <a:prstGeom prst="rect">
            <a:avLst/>
          </a:prstGeom>
          <a:noFill/>
          <a:ln>
            <a:noFill/>
          </a:ln>
        </p:spPr>
      </p:pic>
      <p:sp>
        <p:nvSpPr>
          <p:cNvPr id="137" name="Google Shape;137;p11"/>
          <p:cNvSpPr txBox="1">
            <a:spLocks noGrp="1"/>
          </p:cNvSpPr>
          <p:nvPr>
            <p:ph type="ctrTitle"/>
          </p:nvPr>
        </p:nvSpPr>
        <p:spPr>
          <a:xfrm>
            <a:off x="772988" y="1179750"/>
            <a:ext cx="7598100" cy="1967400"/>
          </a:xfrm>
          <a:prstGeom prst="rect">
            <a:avLst/>
          </a:prstGeom>
          <a:noFill/>
          <a:ln>
            <a:noFill/>
          </a:ln>
        </p:spPr>
        <p:txBody>
          <a:bodyPr spcFirstLastPara="1" wrap="square" lIns="68575" tIns="34275" rIns="68575" bIns="34275" anchor="b" anchorCtr="0">
            <a:normAutofit fontScale="90000"/>
          </a:bodyPr>
          <a:lstStyle/>
          <a:p>
            <a:pPr marL="0" lvl="0" indent="0" algn="ctr" rtl="0">
              <a:lnSpc>
                <a:spcPct val="110000"/>
              </a:lnSpc>
              <a:spcBef>
                <a:spcPts val="0"/>
              </a:spcBef>
              <a:spcAft>
                <a:spcPts val="0"/>
              </a:spcAft>
              <a:buClr>
                <a:schemeClr val="dk1"/>
              </a:buClr>
              <a:buSzPts val="1100"/>
              <a:buFont typeface="Arial" panose="020B0604020202090204"/>
              <a:buNone/>
            </a:pPr>
            <a:r>
              <a:rPr lang="en-US" altLang="en-US" sz="6000" b="1">
                <a:solidFill>
                  <a:srgbClr val="FFFFFF"/>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rPr>
              <a:t>Thank you for all criticism and guidance.</a:t>
            </a:r>
            <a:endParaRPr lang="en-US" altLang="en-US" sz="6000" b="1">
              <a:solidFill>
                <a:srgbClr val="FFFFFF"/>
              </a:solidFill>
              <a:latin typeface="Microsoft YaHei" panose="020B0503020204020204" charset="-122"/>
              <a:ea typeface="Microsoft YaHei" panose="020B0503020204020204" charset="-122"/>
              <a:cs typeface="Microsoft YaHei" panose="020B0503020204020204" charset="-122"/>
              <a:sym typeface="Microsoft YaHei" panose="020B0503020204020204" charset="-122"/>
            </a:endParaRPr>
          </a:p>
          <a:p>
            <a:pPr marL="0" lvl="0" indent="0" algn="ctr" rtl="0">
              <a:lnSpc>
                <a:spcPct val="115000"/>
              </a:lnSpc>
              <a:spcBef>
                <a:spcPts val="0"/>
              </a:spcBef>
              <a:spcAft>
                <a:spcPts val="0"/>
              </a:spcAft>
              <a:buClr>
                <a:schemeClr val="dk1"/>
              </a:buClr>
              <a:buSzPts val="1100"/>
              <a:buFont typeface="Arial" panose="020B0604020202090204"/>
              <a:buNone/>
            </a:pPr>
            <a:r>
              <a:rPr lang="zh-CN" sz="1800">
                <a:solidFill>
                  <a:schemeClr val="lt1"/>
                </a:solidFill>
              </a:rPr>
              <a:t>Thank you for your constructive feedback!</a:t>
            </a:r>
            <a:endParaRPr sz="1800">
              <a:solidFill>
                <a:srgbClr val="FFFFFF"/>
              </a:solidFill>
            </a:endParaRPr>
          </a:p>
        </p:txBody>
      </p:sp>
      <p:sp>
        <p:nvSpPr>
          <p:cNvPr id="2" name="Google Shape;66;p2"/>
          <p:cNvSpPr txBox="1">
            <a:spLocks noGrp="1"/>
          </p:cNvSpPr>
          <p:nvPr>
            <p:ph type="subTitle" idx="1"/>
          </p:nvPr>
        </p:nvSpPr>
        <p:spPr>
          <a:xfrm>
            <a:off x="462280" y="4161790"/>
            <a:ext cx="8219440" cy="446405"/>
          </a:xfrm>
          <a:prstGeom prst="rect">
            <a:avLst/>
          </a:prstGeom>
          <a:noFill/>
          <a:ln>
            <a:noFill/>
          </a:ln>
        </p:spPr>
        <p:txBody>
          <a:bodyPr spcFirstLastPara="1" wrap="square" lIns="68575" tIns="34275" rIns="68575" bIns="34275" anchor="t" anchorCtr="0">
            <a:noAutofit/>
          </a:bodyPr>
          <a:p>
            <a:pPr marL="0" lvl="0" indent="0" algn="ctr" rtl="0">
              <a:lnSpc>
                <a:spcPct val="90000"/>
              </a:lnSpc>
              <a:spcBef>
                <a:spcPts val="0"/>
              </a:spcBef>
              <a:spcAft>
                <a:spcPts val="0"/>
              </a:spcAft>
              <a:buClr>
                <a:schemeClr val="lt1"/>
              </a:buClr>
              <a:buSzPct val="64000"/>
              <a:buNone/>
            </a:pPr>
            <a:r>
              <a:rPr lang="zh-CN" sz="1900" b="1" dirty="0">
                <a:solidFill>
                  <a:schemeClr val="lt1"/>
                </a:solidFill>
                <a:latin typeface="Times New Roman" panose="02020503050405090304"/>
                <a:ea typeface="Times New Roman" panose="02020503050405090304"/>
                <a:cs typeface="Times New Roman" panose="02020503050405090304"/>
                <a:sym typeface="Times New Roman" panose="02020503050405090304"/>
              </a:rPr>
              <a:t>Student Name：__</a:t>
            </a:r>
            <a:r>
              <a:rPr lang="en-US" altLang="zh-CN" sz="1900" b="1" dirty="0">
                <a:solidFill>
                  <a:schemeClr val="lt1"/>
                </a:solidFill>
                <a:latin typeface="Times New Roman" panose="02020503050405090304"/>
                <a:ea typeface="Times New Roman" panose="02020503050405090304"/>
                <a:cs typeface="Times New Roman" panose="02020503050405090304"/>
                <a:sym typeface="Times New Roman" panose="02020503050405090304"/>
              </a:rPr>
              <a:t>Boge Xiao</a:t>
            </a:r>
            <a:r>
              <a:rPr lang="zh-CN" sz="1900" b="1" dirty="0">
                <a:solidFill>
                  <a:schemeClr val="lt1"/>
                </a:solidFill>
                <a:latin typeface="Times New Roman" panose="02020503050405090304"/>
                <a:ea typeface="Times New Roman" panose="02020503050405090304"/>
                <a:cs typeface="Times New Roman" panose="02020503050405090304"/>
                <a:sym typeface="Times New Roman" panose="02020503050405090304"/>
              </a:rPr>
              <a:t>__     Research Advisor：_</a:t>
            </a:r>
            <a:r>
              <a:rPr lang="en-US" altLang="zh-CN" sz="1900" b="1" dirty="0">
                <a:solidFill>
                  <a:schemeClr val="lt1"/>
                </a:solidFill>
                <a:latin typeface="Times New Roman" panose="02020503050405090304"/>
                <a:ea typeface="Times New Roman" panose="02020503050405090304"/>
                <a:cs typeface="Times New Roman" panose="02020503050405090304"/>
                <a:sym typeface="Times New Roman" panose="02020503050405090304"/>
              </a:rPr>
              <a:t>Dr. Zhang Zhehang</a:t>
            </a:r>
            <a:r>
              <a:rPr lang="zh-CN" sz="1900" b="1" dirty="0">
                <a:solidFill>
                  <a:schemeClr val="lt1"/>
                </a:solidFill>
                <a:latin typeface="Times New Roman" panose="02020503050405090304"/>
                <a:ea typeface="Times New Roman" panose="02020503050405090304"/>
                <a:cs typeface="Times New Roman" panose="02020503050405090304"/>
                <a:sym typeface="Times New Roman" panose="02020503050405090304"/>
              </a:rPr>
              <a:t>_</a:t>
            </a:r>
            <a:endParaRPr lang="zh-CN" sz="1900" b="1" dirty="0">
              <a:solidFill>
                <a:schemeClr val="lt1"/>
              </a:solidFill>
              <a:latin typeface="Times New Roman" panose="02020503050405090304"/>
              <a:ea typeface="Times New Roman" panose="02020503050405090304"/>
              <a:cs typeface="Times New Roman" panose="02020503050405090304"/>
              <a:sym typeface="Times New Roman" panose="02020503050405090304"/>
            </a:endParaRPr>
          </a:p>
        </p:txBody>
      </p:sp>
    </p:spTree>
  </p:cSld>
  <p:clrMapOvr>
    <a:masterClrMapping/>
  </p:clrMapOvr>
</p:sld>
</file>

<file path=ppt/tags/tag1.xml><?xml version="1.0" encoding="utf-8"?>
<p:tagLst xmlns:p="http://schemas.openxmlformats.org/presentationml/2006/main">
  <p:tag name="RESOURCE_RECORD_KEY" val="{&quot;10&quot;:[21564683,19977445]}"/>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10752</Words>
  <Application>WPS Presentation</Application>
  <PresentationFormat>全屏显示(16:9)</PresentationFormat>
  <Paragraphs>250</Paragraphs>
  <Slides>21</Slides>
  <Notes>21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21</vt:i4>
      </vt:variant>
    </vt:vector>
  </HeadingPairs>
  <TitlesOfParts>
    <vt:vector size="36" baseType="lpstr">
      <vt:lpstr>Arial</vt:lpstr>
      <vt:lpstr>SimSun</vt:lpstr>
      <vt:lpstr>Wingdings</vt:lpstr>
      <vt:lpstr>Arial</vt:lpstr>
      <vt:lpstr>Microsoft YaHei</vt:lpstr>
      <vt:lpstr>汉仪旗黑</vt:lpstr>
      <vt:lpstr>Times New Roman</vt:lpstr>
      <vt:lpstr>Times New Roman</vt:lpstr>
      <vt:lpstr>汉仪书宋二KW</vt:lpstr>
      <vt:lpstr>Arial Unicode MS</vt:lpstr>
      <vt:lpstr>SimSun</vt:lpstr>
      <vt:lpstr>Microsoft YaHei</vt:lpstr>
      <vt:lpstr>SimSun</vt:lpstr>
      <vt:lpstr>SimSun</vt:lpstr>
      <vt:lpstr>Simple Light</vt:lpstr>
      <vt:lpstr>The Cultural Rhythms of Variant Chinese Characters — Research on the Transmission of Variant Characters in Zhuang Minority Texts during the Mid-to-Late Qing Dynasty</vt:lpstr>
      <vt:lpstr>Research Question</vt:lpstr>
      <vt:lpstr>Background</vt:lpstr>
      <vt:lpstr>Literature Review</vt:lpstr>
      <vt:lpstr>Literature Review</vt:lpstr>
      <vt:lpstr>Research Design/Method</vt:lpstr>
      <vt:lpstr>Research Design/Method</vt:lpstr>
      <vt:lpstr>Research Design/Method</vt:lpstr>
      <vt:lpstr>Research Design/Method</vt:lpstr>
      <vt:lpstr>Research Design/Method</vt:lpstr>
      <vt:lpstr>Research Design/Method</vt:lpstr>
      <vt:lpstr>Research Design/Method</vt:lpstr>
      <vt:lpstr>Results</vt:lpstr>
      <vt:lpstr>Results</vt:lpstr>
      <vt:lpstr>Results</vt:lpstr>
      <vt:lpstr>Discussion</vt:lpstr>
      <vt:lpstr>Conclusion</vt:lpstr>
      <vt:lpstr>References</vt:lpstr>
      <vt:lpstr>References</vt:lpstr>
      <vt:lpstr>References</vt:lpstr>
      <vt:lpstr>Thank you for your constructive feedback!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Boge Xiao</cp:lastModifiedBy>
  <cp:revision>42</cp:revision>
  <dcterms:created xsi:type="dcterms:W3CDTF">2026-02-24T04:03:28Z</dcterms:created>
  <dcterms:modified xsi:type="dcterms:W3CDTF">2026-02-24T04:03:28Z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3EEF19CC0D9543A1A06D8B84D31F6A27_13</vt:lpwstr>
  </property>
  <property fmtid="{D5CDD505-2E9C-101B-9397-08002B2CF9AE}" pid="3" name="KSOProductBuildVer">
    <vt:lpwstr>1033-12.1.24031.24031</vt:lpwstr>
  </property>
</Properties>
</file>