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10287000" cx="18288000"/>
  <p:notesSz cx="6858000" cy="9144000"/>
  <p:embeddedFontLst>
    <p:embeddedFont>
      <p:font typeface="Montserrat SemiBold"/>
      <p:regular r:id="rId32"/>
      <p:bold r:id="rId33"/>
      <p:italic r:id="rId34"/>
      <p:boldItalic r:id="rId35"/>
    </p:embeddedFont>
    <p:embeddedFont>
      <p:font typeface="Montserrat Black"/>
      <p:bold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8" roundtripDataSignature="AMtx7mhxRE7CJoDrVb9L9bsa+YLVajiS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2589205-E443-4D1C-9A19-ADCEFE48251E}">
  <a:tblStyle styleId="{82589205-E443-4D1C-9A19-ADCEFE48251E}"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MontserratSemiBold-bold.fntdata"/><Relationship Id="rId10" Type="http://schemas.openxmlformats.org/officeDocument/2006/relationships/slide" Target="slides/slide5.xml"/><Relationship Id="rId32" Type="http://schemas.openxmlformats.org/officeDocument/2006/relationships/font" Target="fonts/MontserratSemiBold-regular.fntdata"/><Relationship Id="rId13" Type="http://schemas.openxmlformats.org/officeDocument/2006/relationships/slide" Target="slides/slide8.xml"/><Relationship Id="rId35" Type="http://schemas.openxmlformats.org/officeDocument/2006/relationships/font" Target="fonts/MontserratSemiBold-boldItalic.fntdata"/><Relationship Id="rId12" Type="http://schemas.openxmlformats.org/officeDocument/2006/relationships/slide" Target="slides/slide7.xml"/><Relationship Id="rId34" Type="http://schemas.openxmlformats.org/officeDocument/2006/relationships/font" Target="fonts/MontserratSemiBold-italic.fntdata"/><Relationship Id="rId15" Type="http://schemas.openxmlformats.org/officeDocument/2006/relationships/slide" Target="slides/slide10.xml"/><Relationship Id="rId37" Type="http://schemas.openxmlformats.org/officeDocument/2006/relationships/font" Target="fonts/MontserratBlack-boldItalic.fntdata"/><Relationship Id="rId14" Type="http://schemas.openxmlformats.org/officeDocument/2006/relationships/slide" Target="slides/slide9.xml"/><Relationship Id="rId36" Type="http://schemas.openxmlformats.org/officeDocument/2006/relationships/font" Target="fonts/MontserratBlack-bold.fntdata"/><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 name="Google Shape;23;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Good afternoon. My paper is titled Emotional Worlds in Zhuang Border Manuscripts. I look at handwritten ritual and teaching books that cannot be explained through only one national or linguistic frame. My focus today is simple: how do these manuscripts make belonging, memory, and authority visible?</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Abstract 332, accepted GSS 2026 paper abstract.</a:t>
            </a:r>
            <a:endParaRPr/>
          </a:p>
          <a:p>
            <a:pPr indent="0" lvl="0" marL="0" rtl="0" algn="l">
              <a:spcBef>
                <a:spcPts val="0"/>
              </a:spcBef>
              <a:spcAft>
                <a:spcPts val="0"/>
              </a:spcAft>
              <a:buSzPts val="1200"/>
              <a:buNone/>
            </a:pPr>
            <a:r>
              <a:rPr lang="en-US" sz="1200"/>
              <a:t>- GSS 2026 official theme and presentation template: https://globalsouthcollective.vn/call-for-abstract-submissions/</a:t>
            </a:r>
            <a:endParaRPr/>
          </a:p>
        </p:txBody>
      </p:sp>
      <p:sp>
        <p:nvSpPr>
          <p:cNvPr id="24" name="Google Shape;24;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 name="Google Shape;38;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I am not asking whether these books are simply Chinese or Vietnamese. I am asking how they connect several textual and historical worlds. My argument has two parts. First, emotionality is a public relationship, not only a private feeling. Second, cultural rhythm describes how those relationships are kept, changed, and activated again through copying, ritual use, storage, and later annotation.</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Abstract 332.</a:t>
            </a:r>
            <a:endParaRPr/>
          </a:p>
          <a:p>
            <a:pPr indent="0" lvl="0" marL="0" rtl="0" algn="l">
              <a:spcBef>
                <a:spcPts val="0"/>
              </a:spcBef>
              <a:spcAft>
                <a:spcPts val="0"/>
              </a:spcAft>
              <a:buSzPts val="1200"/>
              <a:buNone/>
            </a:pPr>
            <a:r>
              <a:rPr lang="en-US" sz="1200"/>
              <a:t>- Monique Scheer, ‘Are Emotions a Kind of Practice?’ History and Theory 51(2), 2012.</a:t>
            </a:r>
            <a:endParaRPr/>
          </a:p>
        </p:txBody>
      </p:sp>
      <p:sp>
        <p:nvSpPr>
          <p:cNvPr id="39" name="Google Shape;39;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 name="Google Shape;59;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The accepted abstract was based on 139 Zhuang manuscripts, including 40 texts explicitly linked to Vietnam. I keep those figures unchanged. Since then, I have completed a detailed working catalogue of 77 records. These 77 records are not necessarily 77 separate books, and the Guangxi material is still incomplete. So this catalogue gives me better detail, but it is not yet a closed statistical sample.</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Abstract 332: 139 manuscripts; 40 explicitly linked to Vietnam.</a:t>
            </a:r>
            <a:endParaRPr/>
          </a:p>
          <a:p>
            <a:pPr indent="0" lvl="0" marL="0" rtl="0" algn="l">
              <a:spcBef>
                <a:spcPts val="0"/>
              </a:spcBef>
              <a:spcAft>
                <a:spcPts val="0"/>
              </a:spcAft>
              <a:buSzPts val="1200"/>
              <a:buNone/>
            </a:pPr>
            <a:r>
              <a:rPr lang="en-US" sz="1200"/>
              <a:t>- Boge Xiao, Google Drive working document 《壮族喃字整理》, 77 catalogue records, revision read 20 Aug. 2026.</a:t>
            </a:r>
            <a:endParaRPr/>
          </a:p>
        </p:txBody>
      </p:sp>
      <p:sp>
        <p:nvSpPr>
          <p:cNvPr id="60" name="Google Shape;60;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7" name="Google Shape;77;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Here, emotionality means a relationship that a text makes public and repeatable. A ritual book may connect the living with the dead, descendants with ancestors, or a later reader with an older manuscript. Recitation, offerings, copying, and glossing make these relationships actionable. I am therefore not trying to recover a </a:t>
            </a:r>
            <a:r>
              <a:rPr lang="en-US"/>
              <a:t>copyist</a:t>
            </a:r>
            <a:r>
              <a:rPr lang="en-US" sz="1200"/>
              <a:t> private feelings. I am asking what kinds of attachment the text authorizes.</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Abstract 332.</a:t>
            </a:r>
            <a:endParaRPr/>
          </a:p>
          <a:p>
            <a:pPr indent="0" lvl="0" marL="0" rtl="0" algn="l">
              <a:spcBef>
                <a:spcPts val="0"/>
              </a:spcBef>
              <a:spcAft>
                <a:spcPts val="0"/>
              </a:spcAft>
              <a:buSzPts val="1200"/>
              <a:buNone/>
            </a:pPr>
            <a:r>
              <a:rPr lang="en-US" sz="1200"/>
              <a:t>- GSS 2026 theme: emotionality as relational and socially mediated.</a:t>
            </a:r>
            <a:endParaRPr/>
          </a:p>
          <a:p>
            <a:pPr indent="0" lvl="0" marL="0" rtl="0" algn="l">
              <a:spcBef>
                <a:spcPts val="0"/>
              </a:spcBef>
              <a:spcAft>
                <a:spcPts val="0"/>
              </a:spcAft>
              <a:buSzPts val="1200"/>
              <a:buNone/>
            </a:pPr>
            <a:r>
              <a:rPr lang="en-US" sz="1200"/>
              <a:t>- Scheer 2012.</a:t>
            </a:r>
            <a:endParaRPr/>
          </a:p>
        </p:txBody>
      </p:sp>
      <p:sp>
        <p:nvSpPr>
          <p:cNvPr id="78" name="Google Shape;78;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 name="Google Shape;95;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Cultural rhythm is not just a metaphor for change. In plain language, it means that different layers of a manuscript can change at different speeds while remaining connected through practice. An old place formula may remain beside a later copying date and an even later Vietnamese note. I study five operations: maintenance, persistence, differentiation, re-anchoring, and reactivation. These operations give the concept something we can actually observe and test.</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revised cultural-rhythm formulation from the 77-record catalogue.</a:t>
            </a:r>
            <a:endParaRPr/>
          </a:p>
          <a:p>
            <a:pPr indent="0" lvl="0" marL="0" rtl="0" algn="l">
              <a:spcBef>
                <a:spcPts val="0"/>
              </a:spcBef>
              <a:spcAft>
                <a:spcPts val="0"/>
              </a:spcAft>
              <a:buSzPts val="1200"/>
              <a:buNone/>
            </a:pPr>
            <a:r>
              <a:rPr lang="en-US" sz="1200"/>
              <a:t>- Henri Lefebvre, Rhythmanalysis.</a:t>
            </a:r>
            <a:endParaRPr/>
          </a:p>
          <a:p>
            <a:pPr indent="0" lvl="0" marL="0" rtl="0" algn="l">
              <a:spcBef>
                <a:spcPts val="0"/>
              </a:spcBef>
              <a:spcAft>
                <a:spcPts val="0"/>
              </a:spcAft>
              <a:buSzPts val="1200"/>
              <a:buNone/>
            </a:pPr>
            <a:r>
              <a:rPr lang="en-US" sz="1200"/>
              <a:t>- Igor Kopytoff, ‘The Cultural Biography of Things.’</a:t>
            </a:r>
            <a:endParaRPr/>
          </a:p>
        </p:txBody>
      </p:sp>
      <p:sp>
        <p:nvSpPr>
          <p:cNvPr id="96" name="Google Shape;96;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6" name="Google Shape;116;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To avoid overclaiming, I use four layers of evidence. I begin with the wording on the page. Then I identify the person, date, place, and writing layer. Next, I ask what the feature does in that passage. Only after that do I interpret it. This rule is important: if one link is missing, the claim must become smaller. A place name is not automatically a migration route, and a later note is not the original copying layer.</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77-record research catalogue and verbatim Appendix A.</a:t>
            </a:r>
            <a:endParaRPr/>
          </a:p>
          <a:p>
            <a:pPr indent="0" lvl="0" marL="0" rtl="0" algn="l">
              <a:spcBef>
                <a:spcPts val="0"/>
              </a:spcBef>
              <a:spcAft>
                <a:spcPts val="0"/>
              </a:spcAft>
              <a:buSzPts val="1200"/>
              <a:buNone/>
            </a:pPr>
            <a:r>
              <a:rPr lang="en-US" sz="1200"/>
              <a:t>- Reviewer request to operationalize cultural rhythm and emotionality.</a:t>
            </a:r>
            <a:endParaRPr/>
          </a:p>
        </p:txBody>
      </p:sp>
      <p:sp>
        <p:nvSpPr>
          <p:cNvPr id="117" name="Google Shape;117;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7" name="Google Shape;137;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This slide shows the present shape of the catalogue. We have 43 date formulas, at least 19 relatively secure years, 19 Vietnamese annotation cases, and at least 20 Nôm cases. The categories overlap. The point is not to claim a final percentage. The point is to see which patterns recur across the collection and which claims still depend on one exceptional example.</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Counts computed from the 77-record working catalogue; categories overlap and the Guangxi baseline remains incomplete.</a:t>
            </a:r>
            <a:endParaRPr/>
          </a:p>
        </p:txBody>
      </p:sp>
      <p:sp>
        <p:nvSpPr>
          <p:cNvPr id="138" name="Google Shape;138;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Dates and places show several historical horizons, but they do not draw a travel route by themselves. One manuscript combines a cyclical date, an older Đại Nam and Tuyên Quang address, and a Guangxi place name. If those details were written at the same time, 1856 is a stronger date than 1916. But if the address was copied from an older model, that conclusion becomes weaker. So I keep two columns: the manuscript’s exact wording and my conditional historical reconstruction.</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Vietnam National Archives Center I: Nguyễn and French-period administrative hierarchies; Tuyên Quang historical administration.</a:t>
            </a:r>
            <a:endParaRPr/>
          </a:p>
          <a:p>
            <a:pPr indent="0" lvl="0" marL="0" rtl="0" algn="l">
              <a:spcBef>
                <a:spcPts val="0"/>
              </a:spcBef>
              <a:spcAft>
                <a:spcPts val="0"/>
              </a:spcAft>
              <a:buSzPts val="1200"/>
              <a:buNone/>
            </a:pPr>
            <a:r>
              <a:rPr lang="en-US" sz="1200"/>
              <a:t>- Boge Xiao, records 1, 20–21, 25, 43, 65, 73.</a:t>
            </a:r>
            <a:endParaRPr/>
          </a:p>
        </p:txBody>
      </p:sp>
      <p:sp>
        <p:nvSpPr>
          <p:cNvPr id="170" name="Google Shape;170;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abeab0695_0_3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7" name="Google Shape;187;g3fabeab0695_0_3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A much firmer case comes from Lu Huangju. The colophon reads the third year of Khải Định, cyclical wuwu, in the first ten days of the fifth lunar month: 1918. The two books were copied by the same person at the same time, but their contents are different. This is no longer a hypothesis based only on a shared seal or custody. It lets me study a practitioner’s repertoire: different books kept available for different ritual tasks.</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correction: records 10 and 11 were copied by Lu Huangju at the same time, Khải Định 3 / wuwu / early fifth lunar month / 1918, with different contents.</a:t>
            </a:r>
            <a:endParaRPr/>
          </a:p>
          <a:p>
            <a:pPr indent="0" lvl="0" marL="0" rtl="0" algn="l">
              <a:spcBef>
                <a:spcPts val="0"/>
              </a:spcBef>
              <a:spcAft>
                <a:spcPts val="0"/>
              </a:spcAft>
              <a:buSzPts val="1200"/>
              <a:buNone/>
            </a:pPr>
            <a:r>
              <a:rPr lang="en-US" sz="1200"/>
              <a:t>- Boge Xiao, records 10–11.</a:t>
            </a:r>
            <a:endParaRPr/>
          </a:p>
        </p:txBody>
      </p:sp>
      <p:sp>
        <p:nvSpPr>
          <p:cNvPr id="188" name="Google Shape;188;g3fabeab0695_0_3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8" name="Google Shape;208;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For character comparison, an isolated visual resemblance is not enough. I compare five things: structure, reading and tone, meaning, position in the passage, and distribution across texts. Dictionaries provide possible readings, but the manuscript context must make the final decision. The same Chinese-character resource can work as a full loan, a sound element, or a meaning element. So shared form does not automatically prove shared origin or a direction of transmission.</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Qin Xiaohang, 方块壮字研究.</a:t>
            </a:r>
            <a:endParaRPr/>
          </a:p>
          <a:p>
            <a:pPr indent="0" lvl="0" marL="0" rtl="0" algn="l">
              <a:spcBef>
                <a:spcPts val="0"/>
              </a:spcBef>
              <a:spcAft>
                <a:spcPts val="0"/>
              </a:spcAft>
              <a:buSzPts val="1200"/>
              <a:buNone/>
            </a:pPr>
            <a:r>
              <a:rPr lang="en-US" sz="1200"/>
              <a:t>- 《古壮字字典》; Vũ Văn Kính, Đại Tự Điển Chữ Nôm; Trần Văn Kiệm, Giúp Đọc Nôm Và Hán Việt.</a:t>
            </a:r>
            <a:endParaRPr/>
          </a:p>
        </p:txBody>
      </p:sp>
      <p:sp>
        <p:nvSpPr>
          <p:cNvPr id="209" name="Google Shape;209;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0" name="Google Shape;230;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The clearest controlled comparison is between two Three Thousand texts dated 1906 and 1917. Their content and order are the same, but some Han–Nôm correspondences are different. This gives us two measurable questions: how much of the structure is retained, and where do local replacements occur? The teaching sequence stays stable while some reading solutions change. This is cultural rhythm in a form that can be counted, compared, and challenged by other researchers.</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records 37 and 42: 《都三千一句》 (1906) and 《三千字解音》 (1917).</a:t>
            </a:r>
            <a:endParaRPr/>
          </a:p>
        </p:txBody>
      </p:sp>
      <p:sp>
        <p:nvSpPr>
          <p:cNvPr id="231" name="Google Shape;231;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1" name="Google Shape;251;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Later Vietnamese notes are also important evidence. In several books, blue writing gives pronunciations for older Zhuang graphs. This shows reactivation: a later reader made an inherited text pronounceable again. But the limit is equally important. A Vietnamese gloss proves later engagement with the book. It does not prove that the original book was copied in Vietnam or that it followed a particular route.</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records 5 and 52: later Vietnamese and traditional-Chinese annotation layers.</a:t>
            </a:r>
            <a:endParaRPr/>
          </a:p>
        </p:txBody>
      </p:sp>
      <p:sp>
        <p:nvSpPr>
          <p:cNvPr id="252" name="Google Shape;252;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1" name="Google Shape;271;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The manuscript Song Shengmu Xiao’er Yong brings us closest to emotionality. Its ritual world includes the Holy Mother, the Flower Goddess, a child, the dead, and the transformation of the soul. The text does not simply describe grief. It gives the family and the ritual specialist a sequence of actions in response to loss. Emotionality here is organized care. I cannot claim that every participant felt the same emotion, but I can show how the manuscript made care and transformation ritually possible.</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record 48, 《送圣母小儿用》; user-supplied scan, especially the transformation sequence previously identified on p.16.</a:t>
            </a:r>
            <a:endParaRPr/>
          </a:p>
        </p:txBody>
      </p:sp>
      <p:sp>
        <p:nvSpPr>
          <p:cNvPr id="272" name="Google Shape;272;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fabeab0695_0_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2" name="Google Shape;292;g3fabeab0695_0_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This 1918 book by Lu Huangju contains many Sawndip forms and ritual sections that I cannot yet classify as entirely Daoist; some may belong to Zhuang Mo traditions. In a passage I provisionally identify as Eight Holy Mothers Become Immortals, repeated Holy Mother formulas stand beside Han Zhongli, Zhang Guolao, Lü Dongbin, and other Eight-Immortal names, often written non-standardly. The secure claim is not that these male figures literally became women. It is that a familiar pantheon was re-framed through Holy Mother language. The grammar and ritual function still need line-by-line study.</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verbatim transcription and correction for record 10, 《正本送小儿沃化巫送通用》, 1918.</a:t>
            </a:r>
            <a:endParaRPr/>
          </a:p>
          <a:p>
            <a:pPr indent="0" lvl="0" marL="0" rtl="0" algn="l">
              <a:spcBef>
                <a:spcPts val="0"/>
              </a:spcBef>
              <a:spcAft>
                <a:spcPts val="0"/>
              </a:spcAft>
              <a:buSzPts val="1200"/>
              <a:buNone/>
            </a:pPr>
            <a:r>
              <a:rPr lang="en-US" sz="1200"/>
              <a:t>- Names and unidentified graphs remain provisional pending line-by-line philological and ritual analysis.</a:t>
            </a:r>
            <a:endParaRPr/>
          </a:p>
        </p:txBody>
      </p:sp>
      <p:sp>
        <p:nvSpPr>
          <p:cNvPr id="293" name="Google Shape;293;g3fabeab0695_0_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9" name="Google Shape;319;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The manuscripts also connect surnames with ancestral places. In the current catalogue, Jiangxia appears five times, while Yanmen and Longxi each appear once. The wider archive also includes Hejian. These formulas may connect a local practitioner with ancestry, prestige, and a longer historical imagination. But they do not by themselves prove biological descent or a migration route from the Central Plains. My claim is narrower: ancestral geography authorizes belonging.</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Current 77-record catalogue: Jiangxia ×5, Yanmen ×1, Longxi ×1.</a:t>
            </a:r>
            <a:endParaRPr/>
          </a:p>
          <a:p>
            <a:pPr indent="0" lvl="0" marL="0" rtl="0" algn="l">
              <a:spcBef>
                <a:spcPts val="0"/>
              </a:spcBef>
              <a:spcAft>
                <a:spcPts val="0"/>
              </a:spcAft>
              <a:buSzPts val="1200"/>
              <a:buNone/>
            </a:pPr>
            <a:r>
              <a:rPr lang="en-US" sz="1200"/>
              <a:t>- Abstract 332 additionally names Hejian in the wider 139-manuscript archive.</a:t>
            </a:r>
            <a:endParaRPr/>
          </a:p>
        </p:txBody>
      </p:sp>
      <p:sp>
        <p:nvSpPr>
          <p:cNvPr id="320" name="Google Shape;320;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7" name="Google Shape;337;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Across these cases, five mechanisms recur. Books are maintained as a useful repertoire. Textual frames persist through repeated use. Different scripts and genres do different jobs. Dates, places, and ancestors re-anchor a text. Later notes reactivate it for a new reader. Together, these mechanisms connect small philological details with a larger question: how does a community keep relationships available across time?</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Cross-case synthesis from records 5, 10–11, 37, 42, 48, 52, 65, and 68.</a:t>
            </a:r>
            <a:endParaRPr/>
          </a:p>
        </p:txBody>
      </p:sp>
      <p:sp>
        <p:nvSpPr>
          <p:cNvPr id="338" name="Google Shape;338;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8" name="Google Shape;358;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This model must remain testable. Similar graphs may be created independently. Shared formulas may come from a common template rather than direct copying. A place name may belong to a later layer. A shared surname may refer to another person. The cultural-rhythm argument becomes stronger only when several kinds of evidence cluster together: sequence, handwriting, material layer, date, repeated formula, and ritual function. The unfinished Guangxi catalogue will provide an important comparison.</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evidence-tier and falsifiability model.</a:t>
            </a:r>
            <a:endParaRPr/>
          </a:p>
          <a:p>
            <a:pPr indent="0" lvl="0" marL="0" rtl="0" algn="l">
              <a:spcBef>
                <a:spcPts val="0"/>
              </a:spcBef>
              <a:spcAft>
                <a:spcPts val="0"/>
              </a:spcAft>
              <a:buSzPts val="1200"/>
              <a:buNone/>
            </a:pPr>
            <a:r>
              <a:rPr lang="en-US" sz="1200"/>
              <a:t>- Qin Xiaohang, structured graphic variation in Sawndip.</a:t>
            </a:r>
            <a:endParaRPr/>
          </a:p>
        </p:txBody>
      </p:sp>
      <p:sp>
        <p:nvSpPr>
          <p:cNvPr id="359" name="Google Shape;359;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8" name="Google Shape;378;p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For Global South scholarship, these manuscripts are not incomplete copies of a national canon. They are knowledge worlds made by ordinary practitioners. My starting point remains Chinese and Zhuang scholarship on writing and local cultural categories. International theories of emotion, rhythm, and material life help me test the mechanism. They do not replace the concepts closest to the archive. This allows the research to remain locally grounded and internationally comparable.</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Abstract 332.</a:t>
            </a:r>
            <a:endParaRPr/>
          </a:p>
          <a:p>
            <a:pPr indent="0" lvl="0" marL="0" rtl="0" algn="l">
              <a:spcBef>
                <a:spcPts val="0"/>
              </a:spcBef>
              <a:spcAft>
                <a:spcPts val="0"/>
              </a:spcAft>
              <a:buSzPts val="1200"/>
              <a:buNone/>
            </a:pPr>
            <a:r>
              <a:rPr lang="en-US" sz="1200"/>
              <a:t>- Fei Xiaotong, cultural self-awareness and dialogical comparison.</a:t>
            </a:r>
            <a:endParaRPr/>
          </a:p>
          <a:p>
            <a:pPr indent="0" lvl="0" marL="0" rtl="0" algn="l">
              <a:spcBef>
                <a:spcPts val="0"/>
              </a:spcBef>
              <a:spcAft>
                <a:spcPts val="0"/>
              </a:spcAft>
              <a:buSzPts val="1200"/>
              <a:buNone/>
            </a:pPr>
            <a:r>
              <a:rPr lang="en-US" sz="1200"/>
              <a:t>- GSS 2026 theme materials.</a:t>
            </a:r>
            <a:endParaRPr/>
          </a:p>
        </p:txBody>
      </p:sp>
      <p:sp>
        <p:nvSpPr>
          <p:cNvPr id="379" name="Google Shape;379;p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7" name="Google Shape;387;p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Thank you very much.</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Synthesis of the accepted abstract and the 77-record evidence update.</a:t>
            </a:r>
            <a:endParaRPr/>
          </a:p>
        </p:txBody>
      </p:sp>
      <p:sp>
        <p:nvSpPr>
          <p:cNvPr id="388" name="Google Shape;388;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2" name="Google Shape;402;p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Appendix only. These counts describe the current coding state and should not be read as mutually exclusive statistical categories.</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77-record working catalogue, 20 Aug. 2026.</a:t>
            </a:r>
            <a:endParaRPr/>
          </a:p>
        </p:txBody>
      </p:sp>
      <p:sp>
        <p:nvSpPr>
          <p:cNvPr id="403" name="Google Shape;403;p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8" name="Google Shape;418;p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Appendix only. The register records conflicts and conditions rather than forcing a single date from the corpus average.</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Boge Xiao, chronology audit in the 77-record research catalogue.</a:t>
            </a:r>
            <a:endParaRPr/>
          </a:p>
        </p:txBody>
      </p:sp>
      <p:sp>
        <p:nvSpPr>
          <p:cNvPr id="419" name="Google Shape;419;p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6" name="Google Shape;436;p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Appendix only. These three cases show why a historically plausible reconstruction must remain separate from the exact manuscript wording.</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Vietnam National Archives Center I.</a:t>
            </a:r>
            <a:endParaRPr/>
          </a:p>
          <a:p>
            <a:pPr indent="0" lvl="0" marL="0" rtl="0" algn="l">
              <a:spcBef>
                <a:spcPts val="0"/>
              </a:spcBef>
              <a:spcAft>
                <a:spcPts val="0"/>
              </a:spcAft>
              <a:buSzPts val="1200"/>
              <a:buNone/>
            </a:pPr>
            <a:r>
              <a:rPr lang="en-US" sz="1200"/>
              <a:t>- Báo Cao Bằng administrative history.</a:t>
            </a:r>
            <a:endParaRPr/>
          </a:p>
          <a:p>
            <a:pPr indent="0" lvl="0" marL="0" rtl="0" algn="l">
              <a:spcBef>
                <a:spcPts val="0"/>
              </a:spcBef>
              <a:spcAft>
                <a:spcPts val="0"/>
              </a:spcAft>
              <a:buSzPts val="1200"/>
              <a:buNone/>
            </a:pPr>
            <a:r>
              <a:rPr lang="en-US" sz="1200"/>
              <a:t>- Boge Xiao, records 1, 65, and 73.</a:t>
            </a:r>
            <a:endParaRPr/>
          </a:p>
        </p:txBody>
      </p:sp>
      <p:sp>
        <p:nvSpPr>
          <p:cNvPr id="437" name="Google Shape;437;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2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2" name="Google Shape;452;p2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Appendix only. This protocol can be published with the catalogue to make graph identifications auditable.</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Qin Xiaohang, 方块壮字研究.</a:t>
            </a:r>
            <a:endParaRPr/>
          </a:p>
          <a:p>
            <a:pPr indent="0" lvl="0" marL="0" rtl="0" algn="l">
              <a:spcBef>
                <a:spcPts val="0"/>
              </a:spcBef>
              <a:spcAft>
                <a:spcPts val="0"/>
              </a:spcAft>
              <a:buSzPts val="1200"/>
              <a:buNone/>
            </a:pPr>
            <a:r>
              <a:rPr lang="en-US" sz="1200"/>
              <a:t>- 《古壮字字典》 and the user-supplied Nôm dictionaries.</a:t>
            </a:r>
            <a:endParaRPr/>
          </a:p>
        </p:txBody>
      </p:sp>
      <p:sp>
        <p:nvSpPr>
          <p:cNvPr id="453" name="Google Shape;453;p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8" name="Google Shape;468;p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Appendix only. The same instructions appear in the empty image frames, so replacement work is unambiguous.</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Image plan derived from the five manuscript cases and one method case.</a:t>
            </a:r>
            <a:endParaRPr/>
          </a:p>
        </p:txBody>
      </p:sp>
      <p:sp>
        <p:nvSpPr>
          <p:cNvPr id="469" name="Google Shape;469;p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4" name="Google Shape;484;p2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Selected theory and method references.</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Bibliographic list shown on slide.</a:t>
            </a:r>
            <a:endParaRPr/>
          </a:p>
        </p:txBody>
      </p:sp>
      <p:sp>
        <p:nvSpPr>
          <p:cNvPr id="485" name="Google Shape;485;p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0" name="Google Shape;500;p2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en-US" sz="1200"/>
              <a:t>The dictionaries supply candidate readings and structural comparisons. The manuscript page and textual position remain the final evidentiary context.</a:t>
            </a:r>
            <a:endParaRPr/>
          </a:p>
          <a:p>
            <a:pPr indent="0" lvl="0" marL="0" rtl="0" algn="l">
              <a:spcBef>
                <a:spcPts val="0"/>
              </a:spcBef>
              <a:spcAft>
                <a:spcPts val="0"/>
              </a:spcAft>
              <a:buSzPts val="1200"/>
              <a:buNone/>
            </a:pPr>
            <a:r>
              <a:t/>
            </a:r>
            <a:endParaRPr/>
          </a:p>
          <a:p>
            <a:pPr indent="0" lvl="0" marL="0" rtl="0" algn="l">
              <a:spcBef>
                <a:spcPts val="0"/>
              </a:spcBef>
              <a:spcAft>
                <a:spcPts val="0"/>
              </a:spcAft>
              <a:buSzPts val="1200"/>
              <a:buNone/>
            </a:pPr>
            <a:r>
              <a:rPr lang="en-US" sz="1200"/>
              <a:t>[Sources]</a:t>
            </a:r>
            <a:endParaRPr/>
          </a:p>
          <a:p>
            <a:pPr indent="0" lvl="0" marL="0" rtl="0" algn="l">
              <a:spcBef>
                <a:spcPts val="0"/>
              </a:spcBef>
              <a:spcAft>
                <a:spcPts val="0"/>
              </a:spcAft>
              <a:buSzPts val="1200"/>
              <a:buNone/>
            </a:pPr>
            <a:r>
              <a:rPr lang="en-US" sz="1200"/>
              <a:t>- Sources listed on slide.</a:t>
            </a:r>
            <a:endParaRPr/>
          </a:p>
        </p:txBody>
      </p:sp>
      <p:sp>
        <p:nvSpPr>
          <p:cNvPr id="501" name="Google Shape;501;p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 name="Shape 12"/>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 name="Shape 1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 name="Shape 15"/>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 name="Shape 1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 name="Shape 17"/>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 name="Shape 18"/>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9" name="Shape 19"/>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 name="Shape 2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0.png"/><Relationship Id="rId7"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9.png"/><Relationship Id="rId7"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1.png"/><Relationship Id="rId7"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8.png"/><Relationship Id="rId7"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jpg"/><Relationship Id="rId4" Type="http://schemas.openxmlformats.org/officeDocument/2006/relationships/image" Target="../media/image3.png"/><Relationship Id="rId5" Type="http://schemas.openxmlformats.org/officeDocument/2006/relationships/image" Target="../media/image1.png"/><Relationship Id="rId6"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jp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 name="Shape 25"/>
        <p:cNvGrpSpPr/>
        <p:nvPr/>
      </p:nvGrpSpPr>
      <p:grpSpPr>
        <a:xfrm>
          <a:off x="0" y="0"/>
          <a:ext cx="0" cy="0"/>
          <a:chOff x="0" y="0"/>
          <a:chExt cx="0" cy="0"/>
        </a:xfrm>
      </p:grpSpPr>
      <p:sp>
        <p:nvSpPr>
          <p:cNvPr id="26" name="Google Shape;26;p1"/>
          <p:cNvSpPr/>
          <p:nvPr/>
        </p:nvSpPr>
        <p:spPr>
          <a:xfrm>
            <a:off x="1028720" y="6257314"/>
            <a:ext cx="13474886" cy="1485943"/>
          </a:xfrm>
          <a:custGeom>
            <a:rect b="b" l="l" r="r" t="t"/>
            <a:pathLst>
              <a:path extrusionOk="0" h="1981257" w="17966514">
                <a:moveTo>
                  <a:pt x="0" y="0"/>
                </a:moveTo>
                <a:lnTo>
                  <a:pt x="17966514" y="0"/>
                </a:lnTo>
                <a:lnTo>
                  <a:pt x="17966514" y="1981257"/>
                </a:lnTo>
                <a:lnTo>
                  <a:pt x="0" y="1981257"/>
                </a:lnTo>
                <a:close/>
              </a:path>
            </a:pathLst>
          </a:custGeom>
          <a:blipFill rotWithShape="1">
            <a:blip r:embed="rId3">
              <a:alphaModFix amt="0"/>
            </a:blip>
            <a:stretch>
              <a:fillRect b="-175156" l="-3199" r="25338"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7" name="Google Shape;27;p1"/>
          <p:cNvSpPr/>
          <p:nvPr/>
        </p:nvSpPr>
        <p:spPr>
          <a:xfrm>
            <a:off x="1028700" y="5219700"/>
            <a:ext cx="14335125" cy="2362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8000">
                <a:solidFill>
                  <a:srgbClr val="D31488"/>
                </a:solidFill>
                <a:latin typeface="Arial"/>
                <a:ea typeface="Arial"/>
                <a:cs typeface="Arial"/>
                <a:sym typeface="Arial"/>
              </a:rPr>
              <a:t>Emotional Worlds in</a:t>
            </a:r>
            <a:br>
              <a:rPr b="1" lang="en-US" sz="8000">
                <a:solidFill>
                  <a:srgbClr val="D31488"/>
                </a:solidFill>
                <a:latin typeface="Arial"/>
                <a:ea typeface="Arial"/>
                <a:cs typeface="Arial"/>
                <a:sym typeface="Arial"/>
              </a:rPr>
            </a:br>
            <a:r>
              <a:rPr b="1" lang="en-US" sz="8000">
                <a:solidFill>
                  <a:srgbClr val="D31488"/>
                </a:solidFill>
                <a:latin typeface="Arial"/>
                <a:ea typeface="Arial"/>
                <a:cs typeface="Arial"/>
                <a:sym typeface="Arial"/>
              </a:rPr>
              <a:t>Zhuang Border Manuscripts</a:t>
            </a:r>
            <a:endParaRPr/>
          </a:p>
        </p:txBody>
      </p:sp>
      <p:sp>
        <p:nvSpPr>
          <p:cNvPr id="28" name="Google Shape;28;p1"/>
          <p:cNvSpPr/>
          <p:nvPr/>
        </p:nvSpPr>
        <p:spPr>
          <a:xfrm>
            <a:off x="1028700" y="7762875"/>
            <a:ext cx="13477875" cy="533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2800">
                <a:solidFill>
                  <a:srgbClr val="074784"/>
                </a:solidFill>
                <a:latin typeface="Arial"/>
                <a:ea typeface="Arial"/>
                <a:cs typeface="Arial"/>
                <a:sym typeface="Arial"/>
              </a:rPr>
              <a:t>Boge Xiao | University of Washington</a:t>
            </a:r>
            <a:endParaRPr/>
          </a:p>
        </p:txBody>
      </p:sp>
      <p:sp>
        <p:nvSpPr>
          <p:cNvPr id="29" name="Google Shape;29;p1"/>
          <p:cNvSpPr/>
          <p:nvPr/>
        </p:nvSpPr>
        <p:spPr>
          <a:xfrm>
            <a:off x="1028700" y="1028700"/>
            <a:ext cx="5982343" cy="411740"/>
          </a:xfrm>
          <a:custGeom>
            <a:rect b="b" l="l" r="r" t="t"/>
            <a:pathLst>
              <a:path extrusionOk="0" h="1079500" w="15684500">
                <a:moveTo>
                  <a:pt x="0" y="0"/>
                </a:moveTo>
                <a:lnTo>
                  <a:pt x="15684500" y="0"/>
                </a:lnTo>
                <a:lnTo>
                  <a:pt x="15684500" y="1079500"/>
                </a:lnTo>
                <a:lnTo>
                  <a:pt x="0" y="10795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0" name="Google Shape;30;p1"/>
          <p:cNvSpPr/>
          <p:nvPr/>
        </p:nvSpPr>
        <p:spPr>
          <a:xfrm>
            <a:off x="12372835" y="971550"/>
            <a:ext cx="4886465" cy="857250"/>
          </a:xfrm>
          <a:prstGeom prst="rect">
            <a:avLst/>
          </a:prstGeom>
          <a:noFill/>
          <a:ln>
            <a:noFill/>
          </a:ln>
        </p:spPr>
        <p:txBody>
          <a:bodyPr anchorCtr="0" anchor="t" bIns="0" lIns="0" spcFirstLastPara="1" rIns="0" wrap="square" tIns="0">
            <a:spAutoFit/>
          </a:bodyPr>
          <a:lstStyle/>
          <a:p>
            <a:pPr indent="0" lvl="0" marL="0" marR="0" rtl="0" algn="r">
              <a:lnSpc>
                <a:spcPct val="119977"/>
              </a:lnSpc>
              <a:spcBef>
                <a:spcPts val="0"/>
              </a:spcBef>
              <a:spcAft>
                <a:spcPts val="0"/>
              </a:spcAft>
              <a:buClr>
                <a:srgbClr val="074784"/>
              </a:buClr>
              <a:buSzPts val="2633"/>
              <a:buFont typeface="Calibri"/>
              <a:buNone/>
            </a:pPr>
            <a:r>
              <a:rPr b="1" lang="en-US" sz="2633">
                <a:solidFill>
                  <a:srgbClr val="074784"/>
                </a:solidFill>
                <a:latin typeface="Calibri"/>
                <a:ea typeface="Calibri"/>
                <a:cs typeface="Calibri"/>
                <a:sym typeface="Calibri"/>
              </a:rPr>
              <a:t>3RD INTERNATIONAL SYMPOSIUM ON GLOBAL SOUTH STUDIES</a:t>
            </a:r>
            <a:endParaRPr sz="1800"/>
          </a:p>
        </p:txBody>
      </p:sp>
      <p:cxnSp>
        <p:nvCxnSpPr>
          <p:cNvPr id="31" name="Google Shape;31;p1"/>
          <p:cNvCxnSpPr/>
          <p:nvPr/>
        </p:nvCxnSpPr>
        <p:spPr>
          <a:xfrm flipH="1" rot="10800000">
            <a:off x="1028720" y="5095875"/>
            <a:ext cx="4499440" cy="9525"/>
          </a:xfrm>
          <a:prstGeom prst="straightConnector1">
            <a:avLst/>
          </a:prstGeom>
          <a:noFill/>
          <a:ln cap="rnd" cmpd="sng" w="19050">
            <a:solidFill>
              <a:srgbClr val="2B4752"/>
            </a:solidFill>
            <a:prstDash val="solid"/>
            <a:round/>
            <a:headEnd len="sm" w="sm" type="none"/>
            <a:tailEnd len="sm" w="sm" type="none"/>
          </a:ln>
        </p:spPr>
      </p:cxnSp>
      <p:sp>
        <p:nvSpPr>
          <p:cNvPr id="32" name="Google Shape;32;p1"/>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3" name="Google Shape;33;p1"/>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4" name="Google Shape;34;p1"/>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5" name="Google Shape;35;p1"/>
          <p:cNvSpPr/>
          <p:nvPr/>
        </p:nvSpPr>
        <p:spPr>
          <a:xfrm>
            <a:off x="11365350" y="9589204"/>
            <a:ext cx="5893950" cy="381000"/>
          </a:xfrm>
          <a:prstGeom prst="rect">
            <a:avLst/>
          </a:prstGeom>
          <a:noFill/>
          <a:ln>
            <a:noFill/>
          </a:ln>
        </p:spPr>
        <p:txBody>
          <a:bodyPr anchorCtr="0" anchor="t" bIns="0" lIns="0" spcFirstLastPara="1" rIns="0" wrap="square" tIns="0">
            <a:spAutoFit/>
          </a:bodyPr>
          <a:lstStyle/>
          <a:p>
            <a:pPr indent="0" lvl="0" marL="0" marR="0" rtl="0" algn="r">
              <a:lnSpc>
                <a:spcPct val="120015"/>
              </a:lnSpc>
              <a:spcBef>
                <a:spcPts val="0"/>
              </a:spcBef>
              <a:spcAft>
                <a:spcPts val="0"/>
              </a:spcAft>
              <a:buClr>
                <a:srgbClr val="074784"/>
              </a:buClr>
              <a:buSzPts val="1299"/>
              <a:buFont typeface="Montserrat SemiBold"/>
              <a:buNone/>
            </a:pPr>
            <a:r>
              <a:rPr b="1" i="1" lang="en-US" sz="1299">
                <a:solidFill>
                  <a:srgbClr val="074784"/>
                </a:solidFill>
                <a:latin typeface="Montserrat SemiBold"/>
                <a:ea typeface="Montserrat SemiBold"/>
                <a:cs typeface="Montserrat SemiBold"/>
                <a:sym typeface="Montserrat SemiBold"/>
              </a:rPr>
              <a:t>Visit </a:t>
            </a:r>
            <a:r>
              <a:rPr b="1" i="1" lang="en-US" sz="1299">
                <a:solidFill>
                  <a:srgbClr val="074784"/>
                </a:solidFill>
                <a:latin typeface="Montserrat Black"/>
                <a:ea typeface="Montserrat Black"/>
                <a:cs typeface="Montserrat Black"/>
                <a:sym typeface="Montserrat Black"/>
              </a:rPr>
              <a:t>https://globalsouthcollective.vn for full details</a:t>
            </a:r>
            <a:endParaRPr sz="1800"/>
          </a:p>
          <a:p>
            <a:pPr indent="0" lvl="0" marL="0" marR="0" rtl="0" algn="r">
              <a:lnSpc>
                <a:spcPct val="120015"/>
              </a:lnSpc>
              <a:spcBef>
                <a:spcPts val="0"/>
              </a:spcBef>
              <a:spcAft>
                <a:spcPts val="0"/>
              </a:spcAft>
              <a:buClr>
                <a:srgbClr val="074784"/>
              </a:buClr>
              <a:buSzPts val="1299"/>
              <a:buFont typeface="Montserrat SemiBold"/>
              <a:buNone/>
            </a:pPr>
            <a:r>
              <a:rPr b="1" i="1" lang="en-US" sz="1299">
                <a:solidFill>
                  <a:srgbClr val="074784"/>
                </a:solidFill>
                <a:latin typeface="Montserrat SemiBold"/>
                <a:ea typeface="Montserrat SemiBold"/>
                <a:cs typeface="Montserrat SemiBold"/>
                <a:sym typeface="Montserrat SemiBold"/>
              </a:rPr>
              <a:t>Contact email </a:t>
            </a:r>
            <a:r>
              <a:rPr b="1" i="1" lang="en-US" sz="1299">
                <a:solidFill>
                  <a:srgbClr val="074784"/>
                </a:solidFill>
                <a:latin typeface="Montserrat Black"/>
                <a:ea typeface="Montserrat Black"/>
                <a:cs typeface="Montserrat Black"/>
                <a:sym typeface="Montserrat Black"/>
              </a:rPr>
              <a:t>theglobalsouthcollective@gmail.com</a:t>
            </a:r>
            <a:endParaRPr b="1" i="1" sz="1299">
              <a:solidFill>
                <a:srgbClr val="074784"/>
              </a:solidFill>
              <a:latin typeface="Montserrat Black"/>
              <a:ea typeface="Montserrat Black"/>
              <a:cs typeface="Montserrat Black"/>
              <a:sym typeface="Montserrat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 name="Shape 40"/>
        <p:cNvGrpSpPr/>
        <p:nvPr/>
      </p:nvGrpSpPr>
      <p:grpSpPr>
        <a:xfrm>
          <a:off x="0" y="0"/>
          <a:ext cx="0" cy="0"/>
          <a:chOff x="0" y="0"/>
          <a:chExt cx="0" cy="0"/>
        </a:xfrm>
      </p:grpSpPr>
      <p:sp>
        <p:nvSpPr>
          <p:cNvPr id="41" name="Google Shape;41;p2"/>
          <p:cNvSpPr/>
          <p:nvPr/>
        </p:nvSpPr>
        <p:spPr>
          <a:xfrm>
            <a:off x="8479631" y="0"/>
            <a:ext cx="9808369" cy="10287000"/>
          </a:xfrm>
          <a:custGeom>
            <a:rect b="b" l="l" r="r" t="t"/>
            <a:pathLst>
              <a:path extrusionOk="0" h="13716000" w="13077825">
                <a:moveTo>
                  <a:pt x="0" y="0"/>
                </a:moveTo>
                <a:lnTo>
                  <a:pt x="13077825" y="0"/>
                </a:lnTo>
                <a:lnTo>
                  <a:pt x="13077825" y="13716000"/>
                </a:lnTo>
                <a:lnTo>
                  <a:pt x="0" y="13716000"/>
                </a:lnTo>
                <a:close/>
              </a:path>
            </a:pathLst>
          </a:custGeom>
          <a:solidFill>
            <a:srgbClr val="EFB03A">
              <a:alpha val="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2" name="Google Shape;42;p2"/>
          <p:cNvSpPr/>
          <p:nvPr/>
        </p:nvSpPr>
        <p:spPr>
          <a:xfrm>
            <a:off x="1028700" y="2388394"/>
            <a:ext cx="6688933" cy="5491160"/>
          </a:xfrm>
          <a:custGeom>
            <a:rect b="b" l="l" r="r" t="t"/>
            <a:pathLst>
              <a:path extrusionOk="0" h="7321548" w="8918578">
                <a:moveTo>
                  <a:pt x="0" y="0"/>
                </a:moveTo>
                <a:lnTo>
                  <a:pt x="8918578" y="0"/>
                </a:lnTo>
                <a:lnTo>
                  <a:pt x="8918578" y="7321548"/>
                </a:lnTo>
                <a:lnTo>
                  <a:pt x="0" y="7321548"/>
                </a:lnTo>
                <a:close/>
              </a:path>
            </a:pathLst>
          </a:custGeom>
          <a:blipFill rotWithShape="1">
            <a:blip r:embed="rId3">
              <a:alphaModFix amt="0"/>
            </a:blip>
            <a:stretch>
              <a:fillRect b="0" l="-55330" r="-5533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3" name="Google Shape;43;p2"/>
          <p:cNvSpPr/>
          <p:nvPr/>
        </p:nvSpPr>
        <p:spPr>
          <a:xfrm>
            <a:off x="1028700" y="2259807"/>
            <a:ext cx="6688930" cy="5619749"/>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6800">
                <a:solidFill>
                  <a:srgbClr val="253D46"/>
                </a:solidFill>
              </a:rPr>
              <a:t>Question</a:t>
            </a:r>
            <a:endParaRPr/>
          </a:p>
        </p:txBody>
      </p:sp>
      <p:sp>
        <p:nvSpPr>
          <p:cNvPr id="44" name="Google Shape;44;p2"/>
          <p:cNvSpPr/>
          <p:nvPr/>
        </p:nvSpPr>
        <p:spPr>
          <a:xfrm>
            <a:off x="9251156" y="2388394"/>
            <a:ext cx="8317705" cy="6041230"/>
          </a:xfrm>
          <a:custGeom>
            <a:rect b="b" l="l" r="r" t="t"/>
            <a:pathLst>
              <a:path extrusionOk="0" h="8054974" w="11090274">
                <a:moveTo>
                  <a:pt x="0" y="0"/>
                </a:moveTo>
                <a:lnTo>
                  <a:pt x="11090274" y="0"/>
                </a:lnTo>
                <a:lnTo>
                  <a:pt x="11090274" y="8054974"/>
                </a:lnTo>
                <a:lnTo>
                  <a:pt x="0" y="8054974"/>
                </a:lnTo>
                <a:close/>
              </a:path>
            </a:pathLst>
          </a:custGeom>
          <a:blipFill rotWithShape="1">
            <a:blip r:embed="rId3">
              <a:alphaModFix amt="0"/>
            </a:blip>
            <a:stretch>
              <a:fillRect b="0" l="-43190" r="-4319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5" name="Google Shape;45;p2"/>
          <p:cNvSpPr/>
          <p:nvPr/>
        </p:nvSpPr>
        <p:spPr>
          <a:xfrm>
            <a:off x="9251156" y="2309813"/>
            <a:ext cx="8317706" cy="61198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600"/>
              <a:t>How do multiscript Zhuang manuscripts organize belonging when one national, linguistic, or historical frame is insufficient?</a:t>
            </a:r>
            <a:endParaRPr/>
          </a:p>
          <a:p>
            <a:pPr indent="0" lvl="0" marL="0" marR="0" rtl="0" algn="l">
              <a:spcBef>
                <a:spcPts val="10"/>
              </a:spcBef>
              <a:spcAft>
                <a:spcPts val="0"/>
              </a:spcAft>
              <a:buNone/>
            </a:pPr>
            <a:r>
              <a:rPr lang="en-US" sz="3400"/>
              <a:t>Emotionality names socially organized attachment.</a:t>
            </a:r>
            <a:endParaRPr/>
          </a:p>
          <a:p>
            <a:pPr indent="0" lvl="0" marL="0" marR="0" rtl="0" algn="l">
              <a:spcBef>
                <a:spcPts val="8"/>
              </a:spcBef>
              <a:spcAft>
                <a:spcPts val="0"/>
              </a:spcAft>
              <a:buNone/>
            </a:pPr>
            <a:r>
              <a:rPr b="1" lang="en-US" sz="3400">
                <a:solidFill>
                  <a:srgbClr val="D31488"/>
                </a:solidFill>
              </a:rPr>
              <a:t>Cultural rhythm explains selective renewal through copying, recitation, keeping, and annotation.</a:t>
            </a:r>
            <a:endParaRPr/>
          </a:p>
        </p:txBody>
      </p:sp>
      <p:sp>
        <p:nvSpPr>
          <p:cNvPr id="46" name="Google Shape;46;p2"/>
          <p:cNvSpPr/>
          <p:nvPr/>
        </p:nvSpPr>
        <p:spPr>
          <a:xfrm>
            <a:off x="1028700" y="1875069"/>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7" name="Google Shape;47;p2"/>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Border manuscripts make relations legible</a:t>
            </a:r>
            <a:endParaRPr/>
          </a:p>
        </p:txBody>
      </p:sp>
      <p:sp>
        <p:nvSpPr>
          <p:cNvPr id="48" name="Google Shape;48;p2"/>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9" name="Google Shape;49;p2"/>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0" name="Google Shape;50;p2"/>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1" name="Google Shape;51;p2"/>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2" name="Google Shape;52;p2"/>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53" name="Google Shape;53;p2"/>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4" name="Google Shape;54;p2"/>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55" name="Google Shape;55;p2"/>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2</a:t>
            </a:r>
            <a:endParaRPr/>
          </a:p>
        </p:txBody>
      </p:sp>
      <p:pic>
        <p:nvPicPr>
          <p:cNvPr id="56" name="Google Shape;56;p2"/>
          <p:cNvPicPr preferRelativeResize="0"/>
          <p:nvPr/>
        </p:nvPicPr>
        <p:blipFill rotWithShape="1">
          <a:blip r:embed="rId6">
            <a:alphaModFix/>
          </a:blip>
          <a:srcRect b="0" l="0" r="0" t="0"/>
          <a:stretch/>
        </p:blipFill>
        <p:spPr>
          <a:xfrm>
            <a:off x="5218393" y="3190474"/>
            <a:ext cx="3834057" cy="477412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3"/>
          <p:cNvSpPr/>
          <p:nvPr/>
        </p:nvSpPr>
        <p:spPr>
          <a:xfrm>
            <a:off x="875971" y="1276814"/>
            <a:ext cx="16847999" cy="1080000"/>
          </a:xfrm>
          <a:custGeom>
            <a:rect b="b" l="l" r="r" t="t"/>
            <a:pathLst>
              <a:path extrusionOk="0" h="1440000" w="22463999">
                <a:moveTo>
                  <a:pt x="0" y="0"/>
                </a:moveTo>
                <a:lnTo>
                  <a:pt x="22463999" y="0"/>
                </a:lnTo>
                <a:lnTo>
                  <a:pt x="22463999" y="1440000"/>
                </a:lnTo>
                <a:lnTo>
                  <a:pt x="0" y="1440000"/>
                </a:lnTo>
                <a:close/>
              </a:path>
            </a:pathLst>
          </a:custGeom>
          <a:blipFill rotWithShape="1">
            <a:blip r:embed="rId3">
              <a:alphaModFix amt="0"/>
            </a:blip>
            <a:stretch>
              <a:fillRect b="-253951" l="0" r="0" t="-25395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63" name="Google Shape;63;p3"/>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Two scales: archive and working catalogue</a:t>
            </a:r>
            <a:endParaRPr/>
          </a:p>
        </p:txBody>
      </p:sp>
      <p:graphicFrame>
        <p:nvGraphicFramePr>
          <p:cNvPr id="64" name="Google Shape;64;p3"/>
          <p:cNvGraphicFramePr/>
          <p:nvPr/>
        </p:nvGraphicFramePr>
        <p:xfrm>
          <a:off x="564028" y="2636509"/>
          <a:ext cx="3000000" cy="3000000"/>
        </p:xfrm>
        <a:graphic>
          <a:graphicData uri="http://schemas.openxmlformats.org/drawingml/2006/table">
            <a:tbl>
              <a:tblPr>
                <a:noFill/>
                <a:tableStyleId>{82589205-E443-4D1C-9A19-ADCEFE48251E}</a:tableStyleId>
              </a:tblPr>
              <a:tblGrid>
                <a:gridCol w="8349400"/>
                <a:gridCol w="4310125"/>
                <a:gridCol w="4180650"/>
              </a:tblGrid>
              <a:tr h="552450">
                <a:tc>
                  <a:txBody>
                    <a:bodyPr/>
                    <a:lstStyle/>
                    <a:p>
                      <a:pPr indent="0" lvl="0" marL="0" marR="0" rtl="0" algn="l">
                        <a:lnSpc>
                          <a:spcPct val="120000"/>
                        </a:lnSpc>
                        <a:spcBef>
                          <a:spcPts val="0"/>
                        </a:spcBef>
                        <a:spcAft>
                          <a:spcPts val="0"/>
                        </a:spcAft>
                        <a:buClr>
                          <a:srgbClr val="000000"/>
                        </a:buClr>
                        <a:buSzPts val="2250"/>
                        <a:buFont typeface="Arial"/>
                        <a:buNone/>
                      </a:pPr>
                      <a:r>
                        <a:rPr b="1" lang="en-US" sz="2250" u="none" cap="none" strike="noStrike">
                          <a:solidFill>
                            <a:srgbClr val="FFFFFF"/>
                          </a:solidFill>
                          <a:latin typeface="Arial"/>
                          <a:ea typeface="Arial"/>
                          <a:cs typeface="Arial"/>
                          <a:sym typeface="Arial"/>
                        </a:rPr>
                        <a:t>Scale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250"/>
                        <a:buFont typeface="Arial"/>
                        <a:buNone/>
                      </a:pPr>
                      <a:r>
                        <a:rPr b="1" lang="en-US" sz="2250" u="none" cap="none" strike="noStrike">
                          <a:solidFill>
                            <a:srgbClr val="FFFFFF"/>
                          </a:solidFill>
                          <a:latin typeface="Arial"/>
                          <a:ea typeface="Arial"/>
                          <a:cs typeface="Arial"/>
                          <a:sym typeface="Arial"/>
                        </a:rPr>
                        <a:t>Accepted abstract</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250"/>
                        <a:buFont typeface="Arial"/>
                        <a:buNone/>
                      </a:pPr>
                      <a:r>
                        <a:rPr b="1" lang="en-US" sz="2250" u="none" cap="none" strike="noStrike">
                          <a:solidFill>
                            <a:srgbClr val="FFFFFF"/>
                          </a:solidFill>
                          <a:latin typeface="Arial"/>
                          <a:ea typeface="Arial"/>
                          <a:cs typeface="Arial"/>
                          <a:sym typeface="Arial"/>
                        </a:rPr>
                        <a:t>Current status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000000"/>
                          </a:solidFill>
                          <a:latin typeface="Arial"/>
                          <a:ea typeface="Arial"/>
                          <a:cs typeface="Arial"/>
                          <a:sym typeface="Arial"/>
                        </a:rPr>
                        <a:t>Background archive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000000"/>
                          </a:solidFill>
                          <a:latin typeface="Arial"/>
                          <a:ea typeface="Arial"/>
                          <a:cs typeface="Arial"/>
                          <a:sym typeface="Arial"/>
                        </a:rPr>
                        <a:t>139 manuscripts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000000"/>
                          </a:solidFill>
                          <a:latin typeface="Arial"/>
                          <a:ea typeface="Arial"/>
                          <a:cs typeface="Arial"/>
                          <a:sym typeface="Arial"/>
                        </a:rPr>
                        <a:t>unchanged</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2025"/>
                        <a:buFont typeface="Arial"/>
                        <a:buNone/>
                      </a:pPr>
                      <a:r>
                        <a:rPr b="0" lang="en-US" sz="2025" u="none" cap="none" strike="noStrike">
                          <a:solidFill>
                            <a:srgbClr val="000000"/>
                          </a:solidFill>
                          <a:latin typeface="Arial"/>
                          <a:ea typeface="Arial"/>
                          <a:cs typeface="Arial"/>
                          <a:sym typeface="Arial"/>
                        </a:rPr>
                        <a:t>Explicit Vietnam-linked subset</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0" lang="en-US" sz="2025" u="none" cap="none" strike="noStrike">
                          <a:solidFill>
                            <a:srgbClr val="000000"/>
                          </a:solidFill>
                          <a:latin typeface="Arial"/>
                          <a:ea typeface="Arial"/>
                          <a:cs typeface="Arial"/>
                          <a:sym typeface="Arial"/>
                        </a:rPr>
                        <a:t>40 texts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0" lang="en-US" sz="2025" u="none" cap="none" strike="noStrike">
                          <a:solidFill>
                            <a:srgbClr val="000000"/>
                          </a:solidFill>
                          <a:latin typeface="Arial"/>
                          <a:ea typeface="Arial"/>
                          <a:cs typeface="Arial"/>
                          <a:sym typeface="Arial"/>
                        </a:rPr>
                        <a:t>unchanged</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graphicFrame>
        <p:nvGraphicFramePr>
          <p:cNvPr id="65" name="Google Shape;65;p3"/>
          <p:cNvGraphicFramePr/>
          <p:nvPr/>
        </p:nvGraphicFramePr>
        <p:xfrm>
          <a:off x="565089" y="5196352"/>
          <a:ext cx="3000000" cy="3000000"/>
        </p:xfrm>
        <a:graphic>
          <a:graphicData uri="http://schemas.openxmlformats.org/drawingml/2006/table">
            <a:tbl>
              <a:tblPr>
                <a:noFill/>
                <a:tableStyleId>{82589205-E443-4D1C-9A19-ADCEFE48251E}</a:tableStyleId>
              </a:tblPr>
              <a:tblGrid>
                <a:gridCol w="4210050"/>
                <a:gridCol w="4210050"/>
                <a:gridCol w="4210050"/>
                <a:gridCol w="4210050"/>
              </a:tblGrid>
              <a:tr h="552450">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FFFFFF"/>
                          </a:solidFill>
                          <a:latin typeface="Arial"/>
                          <a:ea typeface="Arial"/>
                          <a:cs typeface="Arial"/>
                          <a:sym typeface="Arial"/>
                        </a:rPr>
                        <a:t>Working layer</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FFFFFF"/>
                          </a:solidFill>
                          <a:latin typeface="Arial"/>
                          <a:ea typeface="Arial"/>
                          <a:cs typeface="Arial"/>
                          <a:sym typeface="Arial"/>
                        </a:rPr>
                        <a:t>First pass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FFFFFF"/>
                          </a:solidFill>
                          <a:latin typeface="Arial"/>
                          <a:ea typeface="Arial"/>
                          <a:cs typeface="Arial"/>
                          <a:sym typeface="Arial"/>
                        </a:rPr>
                        <a:t>Second pass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FFFFFF"/>
                          </a:solidFill>
                          <a:latin typeface="Arial"/>
                          <a:ea typeface="Arial"/>
                          <a:cs typeface="Arial"/>
                          <a:sym typeface="Arial"/>
                        </a:rPr>
                        <a:t>Current total</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Catalogue records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43</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+34</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77</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Explicit / candidate markers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43</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+9</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≥52</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sp>
        <p:nvSpPr>
          <p:cNvPr id="66" name="Google Shape;66;p3"/>
          <p:cNvSpPr/>
          <p:nvPr/>
        </p:nvSpPr>
        <p:spPr>
          <a:xfrm>
            <a:off x="564028" y="7541786"/>
            <a:ext cx="16850182" cy="171926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300">
                <a:solidFill>
                  <a:srgbClr val="074784"/>
                </a:solidFill>
              </a:rPr>
              <a:t>Catalogue records ≠ physical codices. The Guangxi baseline remains incomplete, so the update adds resolution—not a new closed denominator.</a:t>
            </a:r>
            <a:endParaRPr/>
          </a:p>
        </p:txBody>
      </p:sp>
      <p:sp>
        <p:nvSpPr>
          <p:cNvPr id="67" name="Google Shape;67;p3"/>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68" name="Google Shape;68;p3"/>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69" name="Google Shape;69;p3"/>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70" name="Google Shape;70;p3"/>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71" name="Google Shape;71;p3"/>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72" name="Google Shape;72;p3"/>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73" name="Google Shape;73;p3"/>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74" name="Google Shape;74;p3"/>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3</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4"/>
          <p:cNvSpPr/>
          <p:nvPr/>
        </p:nvSpPr>
        <p:spPr>
          <a:xfrm>
            <a:off x="875971" y="1276814"/>
            <a:ext cx="16847999" cy="1080000"/>
          </a:xfrm>
          <a:custGeom>
            <a:rect b="b" l="l" r="r" t="t"/>
            <a:pathLst>
              <a:path extrusionOk="0" h="1440000" w="22463999">
                <a:moveTo>
                  <a:pt x="0" y="0"/>
                </a:moveTo>
                <a:lnTo>
                  <a:pt x="22463999" y="0"/>
                </a:lnTo>
                <a:lnTo>
                  <a:pt x="22463999" y="1440000"/>
                </a:lnTo>
                <a:lnTo>
                  <a:pt x="0" y="1440000"/>
                </a:lnTo>
                <a:close/>
              </a:path>
            </a:pathLst>
          </a:custGeom>
          <a:blipFill rotWithShape="1">
            <a:blip r:embed="rId3">
              <a:alphaModFix amt="0"/>
            </a:blip>
            <a:stretch>
              <a:fillRect b="-253951" l="0" r="0" t="-25395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81" name="Google Shape;81;p4"/>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Emotionality organizes attachment as relation</a:t>
            </a:r>
            <a:endParaRPr/>
          </a:p>
        </p:txBody>
      </p:sp>
      <p:graphicFrame>
        <p:nvGraphicFramePr>
          <p:cNvPr id="82" name="Google Shape;82;p4"/>
          <p:cNvGraphicFramePr/>
          <p:nvPr/>
        </p:nvGraphicFramePr>
        <p:xfrm>
          <a:off x="564028" y="2636509"/>
          <a:ext cx="3000000" cy="3000000"/>
        </p:xfrm>
        <a:graphic>
          <a:graphicData uri="http://schemas.openxmlformats.org/drawingml/2006/table">
            <a:tbl>
              <a:tblPr>
                <a:noFill/>
                <a:tableStyleId>{82589205-E443-4D1C-9A19-ADCEFE48251E}</a:tableStyleId>
              </a:tblPr>
              <a:tblGrid>
                <a:gridCol w="8349400"/>
                <a:gridCol w="4310125"/>
                <a:gridCol w="4180650"/>
              </a:tblGrid>
              <a:tr h="552450">
                <a:tc>
                  <a:txBody>
                    <a:bodyPr/>
                    <a:lstStyle/>
                    <a:p>
                      <a:pPr indent="0" lvl="0" marL="0" marR="0" rtl="0" algn="l">
                        <a:lnSpc>
                          <a:spcPct val="120000"/>
                        </a:lnSpc>
                        <a:spcBef>
                          <a:spcPts val="0"/>
                        </a:spcBef>
                        <a:spcAft>
                          <a:spcPts val="0"/>
                        </a:spcAft>
                        <a:buClr>
                          <a:srgbClr val="000000"/>
                        </a:buClr>
                        <a:buSzPts val="2100"/>
                        <a:buFont typeface="Arial"/>
                        <a:buNone/>
                      </a:pPr>
                      <a:r>
                        <a:rPr b="1" lang="en-US" sz="2100" u="none" cap="none" strike="noStrike">
                          <a:solidFill>
                            <a:srgbClr val="FFFFFF"/>
                          </a:solidFill>
                          <a:latin typeface="Arial"/>
                          <a:ea typeface="Arial"/>
                          <a:cs typeface="Arial"/>
                          <a:sym typeface="Arial"/>
                        </a:rPr>
                        <a:t>Relation</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100"/>
                        <a:buFont typeface="Arial"/>
                        <a:buNone/>
                      </a:pPr>
                      <a:r>
                        <a:rPr b="1" lang="en-US" sz="2100" u="none" cap="none" strike="noStrike">
                          <a:solidFill>
                            <a:srgbClr val="FFFFFF"/>
                          </a:solidFill>
                          <a:latin typeface="Arial"/>
                          <a:ea typeface="Arial"/>
                          <a:cs typeface="Arial"/>
                          <a:sym typeface="Arial"/>
                        </a:rPr>
                        <a:t>Textual device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100"/>
                        <a:buFont typeface="Arial"/>
                        <a:buNone/>
                      </a:pPr>
                      <a:r>
                        <a:rPr b="1" lang="en-US" sz="2100" u="none" cap="none" strike="noStrike">
                          <a:solidFill>
                            <a:srgbClr val="FFFFFF"/>
                          </a:solidFill>
                          <a:latin typeface="Arial"/>
                          <a:ea typeface="Arial"/>
                          <a:cs typeface="Arial"/>
                          <a:sym typeface="Arial"/>
                        </a:rPr>
                        <a:t>Emotional work</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Living ↔ dead</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invocation · offering</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loss becomes actionable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Descendants ↔ ancestors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lineage geography</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remembered authority</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graphicFrame>
        <p:nvGraphicFramePr>
          <p:cNvPr id="83" name="Google Shape;83;p4"/>
          <p:cNvGraphicFramePr/>
          <p:nvPr/>
        </p:nvGraphicFramePr>
        <p:xfrm>
          <a:off x="565089" y="5196352"/>
          <a:ext cx="3000000" cy="3000000"/>
        </p:xfrm>
        <a:graphic>
          <a:graphicData uri="http://schemas.openxmlformats.org/drawingml/2006/table">
            <a:tbl>
              <a:tblPr>
                <a:noFill/>
                <a:tableStyleId>{82589205-E443-4D1C-9A19-ADCEFE48251E}</a:tableStyleId>
              </a:tblPr>
              <a:tblGrid>
                <a:gridCol w="4210050"/>
                <a:gridCol w="4210050"/>
                <a:gridCol w="4210050"/>
                <a:gridCol w="4210050"/>
              </a:tblGrid>
              <a:tr h="552450">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Relation</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Device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Practice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Limit</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Readers ↔ languages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later glosses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re-pronounce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not origin</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Practitioners ↔ books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repertoire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select + copy</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not private intent</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sp>
        <p:nvSpPr>
          <p:cNvPr id="84" name="Google Shape;84;p4"/>
          <p:cNvSpPr/>
          <p:nvPr/>
        </p:nvSpPr>
        <p:spPr>
          <a:xfrm>
            <a:off x="564028" y="7541786"/>
            <a:ext cx="16850182" cy="171926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467">
                <a:solidFill>
                  <a:srgbClr val="074784"/>
                </a:solidFill>
              </a:rPr>
              <a:t>The claim concerns public, repeatable relations—not recovered private feeling.</a:t>
            </a:r>
            <a:endParaRPr/>
          </a:p>
        </p:txBody>
      </p:sp>
      <p:sp>
        <p:nvSpPr>
          <p:cNvPr id="85" name="Google Shape;85;p4"/>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86" name="Google Shape;86;p4"/>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87" name="Google Shape;87;p4"/>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88" name="Google Shape;88;p4"/>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89" name="Google Shape;89;p4"/>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90" name="Google Shape;90;p4"/>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91" name="Google Shape;91;p4"/>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92" name="Google Shape;92;p4"/>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4</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5"/>
          <p:cNvSpPr/>
          <p:nvPr/>
        </p:nvSpPr>
        <p:spPr>
          <a:xfrm>
            <a:off x="7049119" y="0"/>
            <a:ext cx="11238928" cy="10287000"/>
          </a:xfrm>
          <a:custGeom>
            <a:rect b="b" l="l" r="r" t="t"/>
            <a:pathLst>
              <a:path extrusionOk="0" h="13716000" w="14985237">
                <a:moveTo>
                  <a:pt x="0" y="0"/>
                </a:moveTo>
                <a:lnTo>
                  <a:pt x="14985237" y="0"/>
                </a:lnTo>
                <a:lnTo>
                  <a:pt x="14985237" y="13716000"/>
                </a:lnTo>
                <a:lnTo>
                  <a:pt x="0" y="13716000"/>
                </a:lnTo>
                <a:close/>
              </a:path>
            </a:pathLst>
          </a:custGeom>
          <a:solidFill>
            <a:srgbClr val="EFB03A">
              <a:alpha val="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99" name="Google Shape;99;p5"/>
          <p:cNvSpPr/>
          <p:nvPr/>
        </p:nvSpPr>
        <p:spPr>
          <a:xfrm>
            <a:off x="1028700" y="2450306"/>
            <a:ext cx="4786313" cy="5555075"/>
          </a:xfrm>
          <a:custGeom>
            <a:rect b="b" l="l" r="r" t="t"/>
            <a:pathLst>
              <a:path extrusionOk="0" h="7406768" w="6381752">
                <a:moveTo>
                  <a:pt x="0" y="0"/>
                </a:moveTo>
                <a:lnTo>
                  <a:pt x="6381752" y="0"/>
                </a:lnTo>
                <a:lnTo>
                  <a:pt x="6381752" y="7406768"/>
                </a:lnTo>
                <a:lnTo>
                  <a:pt x="0" y="7406768"/>
                </a:lnTo>
                <a:close/>
              </a:path>
            </a:pathLst>
          </a:custGeom>
          <a:blipFill rotWithShape="1">
            <a:blip r:embed="rId3">
              <a:alphaModFix amt="0"/>
            </a:blip>
            <a:stretch>
              <a:fillRect b="0" l="-98907" r="-98907"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00" name="Google Shape;100;p5"/>
          <p:cNvSpPr/>
          <p:nvPr/>
        </p:nvSpPr>
        <p:spPr>
          <a:xfrm>
            <a:off x="1028700" y="2321719"/>
            <a:ext cx="4786311" cy="568366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6800">
                <a:solidFill>
                  <a:srgbClr val="253D46"/>
                </a:solidFill>
              </a:rPr>
              <a:t>Five</a:t>
            </a:r>
            <a:br>
              <a:rPr b="1" lang="en-US" sz="6800">
                <a:solidFill>
                  <a:srgbClr val="253D46"/>
                </a:solidFill>
              </a:rPr>
            </a:br>
            <a:r>
              <a:rPr b="1" lang="en-US" sz="6800">
                <a:solidFill>
                  <a:srgbClr val="253D46"/>
                </a:solidFill>
              </a:rPr>
              <a:t>operations</a:t>
            </a:r>
            <a:endParaRPr/>
          </a:p>
        </p:txBody>
      </p:sp>
      <p:sp>
        <p:nvSpPr>
          <p:cNvPr id="101" name="Google Shape;101;p5"/>
          <p:cNvSpPr/>
          <p:nvPr/>
        </p:nvSpPr>
        <p:spPr>
          <a:xfrm>
            <a:off x="7736681" y="2450306"/>
            <a:ext cx="9608343" cy="6065043"/>
          </a:xfrm>
          <a:custGeom>
            <a:rect b="b" l="l" r="r" t="t"/>
            <a:pathLst>
              <a:path extrusionOk="0" h="8086724" w="12811124">
                <a:moveTo>
                  <a:pt x="0" y="0"/>
                </a:moveTo>
                <a:lnTo>
                  <a:pt x="12811124" y="0"/>
                </a:lnTo>
                <a:lnTo>
                  <a:pt x="12811124" y="8086724"/>
                </a:lnTo>
                <a:lnTo>
                  <a:pt x="0" y="8086724"/>
                </a:lnTo>
                <a:close/>
              </a:path>
            </a:pathLst>
          </a:custGeom>
          <a:blipFill rotWithShape="1">
            <a:blip r:embed="rId3">
              <a:alphaModFix amt="0"/>
            </a:blip>
            <a:stretch>
              <a:fillRect b="0" l="-30987" r="-30987"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02" name="Google Shape;102;p5"/>
          <p:cNvSpPr/>
          <p:nvPr/>
        </p:nvSpPr>
        <p:spPr>
          <a:xfrm>
            <a:off x="7736681" y="2371725"/>
            <a:ext cx="9608344" cy="61436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200"/>
              <a:t>Repertoire maintenance · </a:t>
            </a:r>
            <a:r>
              <a:rPr lang="en-US" sz="3200"/>
              <a:t>functional books remain available</a:t>
            </a:r>
            <a:endParaRPr/>
          </a:p>
          <a:p>
            <a:pPr indent="0" lvl="0" marL="0" marR="0" rtl="0" algn="l">
              <a:spcBef>
                <a:spcPts val="0"/>
              </a:spcBef>
              <a:spcAft>
                <a:spcPts val="0"/>
              </a:spcAft>
              <a:buNone/>
            </a:pPr>
            <a:r>
              <a:rPr b="1" lang="en-US" sz="3200"/>
              <a:t>Active persistence · </a:t>
            </a:r>
            <a:r>
              <a:rPr lang="en-US" sz="3200"/>
              <a:t>stable frame, repeated use</a:t>
            </a:r>
            <a:endParaRPr/>
          </a:p>
          <a:p>
            <a:pPr indent="0" lvl="0" marL="0" marR="0" rtl="0" algn="l">
              <a:spcBef>
                <a:spcPts val="0"/>
              </a:spcBef>
              <a:spcAft>
                <a:spcPts val="0"/>
              </a:spcAft>
              <a:buNone/>
            </a:pPr>
            <a:r>
              <a:rPr b="1" lang="en-US" sz="3200"/>
              <a:t>Functional differentiation · </a:t>
            </a:r>
            <a:r>
              <a:rPr lang="en-US" sz="3200"/>
              <a:t>scripts and genres do different work</a:t>
            </a:r>
            <a:endParaRPr/>
          </a:p>
          <a:p>
            <a:pPr indent="0" lvl="0" marL="0" marR="0" rtl="0" algn="l">
              <a:spcBef>
                <a:spcPts val="0"/>
              </a:spcBef>
              <a:spcAft>
                <a:spcPts val="0"/>
              </a:spcAft>
              <a:buNone/>
            </a:pPr>
            <a:r>
              <a:rPr b="1" lang="en-US" sz="3200"/>
              <a:t>Re-anchoring · </a:t>
            </a:r>
            <a:r>
              <a:rPr lang="en-US" sz="3200"/>
              <a:t>dates, places, ancestral geographies</a:t>
            </a:r>
            <a:endParaRPr/>
          </a:p>
          <a:p>
            <a:pPr indent="0" lvl="0" marL="0" marR="0" rtl="0" algn="l">
              <a:spcBef>
                <a:spcPts val="0"/>
              </a:spcBef>
              <a:spcAft>
                <a:spcPts val="0"/>
              </a:spcAft>
              <a:buNone/>
            </a:pPr>
            <a:r>
              <a:rPr b="1" lang="en-US" sz="3200"/>
              <a:t>Reactivation · </a:t>
            </a:r>
            <a:r>
              <a:rPr lang="en-US" sz="3200"/>
              <a:t>later notes restore use</a:t>
            </a:r>
            <a:endParaRPr/>
          </a:p>
          <a:p>
            <a:pPr indent="0" lvl="0" marL="0" marR="0" rtl="0" algn="l">
              <a:spcBef>
                <a:spcPts val="0"/>
              </a:spcBef>
              <a:spcAft>
                <a:spcPts val="0"/>
              </a:spcAft>
              <a:buNone/>
            </a:pPr>
            <a:r>
              <a:rPr b="1" lang="en-US" sz="3200">
                <a:solidFill>
                  <a:srgbClr val="D31488"/>
                </a:solidFill>
              </a:rPr>
              <a:t>Practice-coupled differential synchronization</a:t>
            </a:r>
            <a:endParaRPr/>
          </a:p>
        </p:txBody>
      </p:sp>
      <p:sp>
        <p:nvSpPr>
          <p:cNvPr id="103" name="Google Shape;103;p5"/>
          <p:cNvSpPr/>
          <p:nvPr/>
        </p:nvSpPr>
        <p:spPr>
          <a:xfrm>
            <a:off x="1028700" y="1466029"/>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04" name="Google Shape;104;p5"/>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Cultural rhythm is selective renewal through practice</a:t>
            </a:r>
            <a:endParaRPr/>
          </a:p>
        </p:txBody>
      </p:sp>
      <p:sp>
        <p:nvSpPr>
          <p:cNvPr id="105" name="Google Shape;105;p5"/>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06" name="Google Shape;106;p5"/>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07" name="Google Shape;107;p5"/>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08" name="Google Shape;108;p5"/>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09" name="Google Shape;109;p5"/>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110" name="Google Shape;110;p5"/>
          <p:cNvSpPr/>
          <p:nvPr/>
        </p:nvSpPr>
        <p:spPr>
          <a:xfrm>
            <a:off x="16946880" y="9534526"/>
            <a:ext cx="621121" cy="547688"/>
          </a:xfrm>
          <a:custGeom>
            <a:rect b="b" l="l" r="r" t="t"/>
            <a:pathLst>
              <a:path extrusionOk="0" h="730250" w="828160">
                <a:moveTo>
                  <a:pt x="0" y="0"/>
                </a:moveTo>
                <a:lnTo>
                  <a:pt x="828160" y="0"/>
                </a:lnTo>
                <a:lnTo>
                  <a:pt x="828160" y="730250"/>
                </a:lnTo>
                <a:lnTo>
                  <a:pt x="0" y="730250"/>
                </a:lnTo>
                <a:close/>
              </a:path>
            </a:pathLst>
          </a:custGeom>
          <a:blipFill rotWithShape="1">
            <a:blip r:embed="rId3">
              <a:alphaModFix amt="0"/>
            </a:blip>
            <a:stretch>
              <a:fillRect b="0" l="-63136" r="-6313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11" name="Google Shape;111;p5"/>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12" name="Google Shape;112;p5"/>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113" name="Google Shape;113;p5"/>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5</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6"/>
          <p:cNvSpPr/>
          <p:nvPr/>
        </p:nvSpPr>
        <p:spPr>
          <a:xfrm>
            <a:off x="7049119" y="0"/>
            <a:ext cx="11238928" cy="10287000"/>
          </a:xfrm>
          <a:custGeom>
            <a:rect b="b" l="l" r="r" t="t"/>
            <a:pathLst>
              <a:path extrusionOk="0" h="13716000" w="14985237">
                <a:moveTo>
                  <a:pt x="0" y="0"/>
                </a:moveTo>
                <a:lnTo>
                  <a:pt x="14985237" y="0"/>
                </a:lnTo>
                <a:lnTo>
                  <a:pt x="14985237" y="13716000"/>
                </a:lnTo>
                <a:lnTo>
                  <a:pt x="0" y="13716000"/>
                </a:lnTo>
                <a:close/>
              </a:path>
            </a:pathLst>
          </a:custGeom>
          <a:solidFill>
            <a:srgbClr val="EFB03A">
              <a:alpha val="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20" name="Google Shape;120;p6"/>
          <p:cNvSpPr/>
          <p:nvPr/>
        </p:nvSpPr>
        <p:spPr>
          <a:xfrm>
            <a:off x="1028700" y="2450306"/>
            <a:ext cx="4786313" cy="5555075"/>
          </a:xfrm>
          <a:custGeom>
            <a:rect b="b" l="l" r="r" t="t"/>
            <a:pathLst>
              <a:path extrusionOk="0" h="7406768" w="6381752">
                <a:moveTo>
                  <a:pt x="0" y="0"/>
                </a:moveTo>
                <a:lnTo>
                  <a:pt x="6381752" y="0"/>
                </a:lnTo>
                <a:lnTo>
                  <a:pt x="6381752" y="7406768"/>
                </a:lnTo>
                <a:lnTo>
                  <a:pt x="0" y="7406768"/>
                </a:lnTo>
                <a:close/>
              </a:path>
            </a:pathLst>
          </a:custGeom>
          <a:blipFill rotWithShape="1">
            <a:blip r:embed="rId3">
              <a:alphaModFix amt="0"/>
            </a:blip>
            <a:stretch>
              <a:fillRect b="0" l="-98907" r="-98907"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21" name="Google Shape;121;p6"/>
          <p:cNvSpPr/>
          <p:nvPr/>
        </p:nvSpPr>
        <p:spPr>
          <a:xfrm>
            <a:off x="1028700" y="2339830"/>
            <a:ext cx="4786200" cy="5683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6800">
                <a:solidFill>
                  <a:srgbClr val="253D46"/>
                </a:solidFill>
              </a:rPr>
              <a:t>Four</a:t>
            </a:r>
            <a:br>
              <a:rPr b="1" lang="en-US" sz="6800">
                <a:solidFill>
                  <a:srgbClr val="253D46"/>
                </a:solidFill>
              </a:rPr>
            </a:br>
            <a:r>
              <a:rPr b="1" lang="en-US" sz="6800">
                <a:solidFill>
                  <a:srgbClr val="253D46"/>
                </a:solidFill>
              </a:rPr>
              <a:t>layers</a:t>
            </a:r>
            <a:endParaRPr/>
          </a:p>
        </p:txBody>
      </p:sp>
      <p:sp>
        <p:nvSpPr>
          <p:cNvPr id="122" name="Google Shape;122;p6"/>
          <p:cNvSpPr/>
          <p:nvPr/>
        </p:nvSpPr>
        <p:spPr>
          <a:xfrm>
            <a:off x="7736681" y="2450306"/>
            <a:ext cx="9608343" cy="6065043"/>
          </a:xfrm>
          <a:custGeom>
            <a:rect b="b" l="l" r="r" t="t"/>
            <a:pathLst>
              <a:path extrusionOk="0" h="8086724" w="12811124">
                <a:moveTo>
                  <a:pt x="0" y="0"/>
                </a:moveTo>
                <a:lnTo>
                  <a:pt x="12811124" y="0"/>
                </a:lnTo>
                <a:lnTo>
                  <a:pt x="12811124" y="8086724"/>
                </a:lnTo>
                <a:lnTo>
                  <a:pt x="0" y="8086724"/>
                </a:lnTo>
                <a:close/>
              </a:path>
            </a:pathLst>
          </a:custGeom>
          <a:blipFill rotWithShape="1">
            <a:blip r:embed="rId3">
              <a:alphaModFix amt="0"/>
            </a:blip>
            <a:stretch>
              <a:fillRect b="0" l="-30987" r="-30987"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23" name="Google Shape;123;p6"/>
          <p:cNvSpPr/>
          <p:nvPr/>
        </p:nvSpPr>
        <p:spPr>
          <a:xfrm>
            <a:off x="7736681" y="2371725"/>
            <a:ext cx="9608344" cy="61436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400"/>
              <a:t>1 · Verbatim record · </a:t>
            </a:r>
            <a:r>
              <a:rPr lang="en-US" sz="3400"/>
              <a:t>retain doubtful readings</a:t>
            </a:r>
            <a:endParaRPr/>
          </a:p>
          <a:p>
            <a:pPr indent="0" lvl="0" marL="0" marR="0" rtl="0" algn="l">
              <a:spcBef>
                <a:spcPts val="0"/>
              </a:spcBef>
              <a:spcAft>
                <a:spcPts val="0"/>
              </a:spcAft>
              <a:buNone/>
            </a:pPr>
            <a:r>
              <a:rPr b="1" lang="en-US" sz="3400"/>
              <a:t>2 · Normalized metadata · </a:t>
            </a:r>
            <a:r>
              <a:rPr lang="en-US" sz="3400"/>
              <a:t>person/role · date · place · layer</a:t>
            </a:r>
            <a:endParaRPr/>
          </a:p>
          <a:p>
            <a:pPr indent="0" lvl="0" marL="0" marR="0" rtl="0" algn="l">
              <a:spcBef>
                <a:spcPts val="0"/>
              </a:spcBef>
              <a:spcAft>
                <a:spcPts val="0"/>
              </a:spcAft>
              <a:buNone/>
            </a:pPr>
            <a:r>
              <a:rPr b="1" lang="en-US" sz="3400"/>
              <a:t>3 · Textual function · </a:t>
            </a:r>
            <a:r>
              <a:rPr lang="en-US" sz="3400"/>
              <a:t>what does the marker do here?</a:t>
            </a:r>
            <a:endParaRPr/>
          </a:p>
          <a:p>
            <a:pPr indent="0" lvl="0" marL="0" marR="0" rtl="0" algn="l">
              <a:spcBef>
                <a:spcPts val="0"/>
              </a:spcBef>
              <a:spcAft>
                <a:spcPts val="0"/>
              </a:spcAft>
              <a:buNone/>
            </a:pPr>
            <a:r>
              <a:rPr b="1" lang="en-US" sz="3400"/>
              <a:t>4 · Bounded interpretation · </a:t>
            </a:r>
            <a:r>
              <a:rPr lang="en-US" sz="3400"/>
              <a:t>relation · mechanism · alternatives</a:t>
            </a:r>
            <a:endParaRPr/>
          </a:p>
          <a:p>
            <a:pPr indent="0" lvl="0" marL="0" marR="0" rtl="0" algn="l">
              <a:spcBef>
                <a:spcPts val="0"/>
              </a:spcBef>
              <a:spcAft>
                <a:spcPts val="0"/>
              </a:spcAft>
              <a:buNone/>
            </a:pPr>
            <a:r>
              <a:rPr b="1" lang="en-US" sz="3400">
                <a:solidFill>
                  <a:srgbClr val="D31488"/>
                </a:solidFill>
              </a:rPr>
              <a:t>If one link is missing, the conclusion must shrink.</a:t>
            </a:r>
            <a:endParaRPr/>
          </a:p>
        </p:txBody>
      </p:sp>
      <p:sp>
        <p:nvSpPr>
          <p:cNvPr id="124" name="Google Shape;124;p6"/>
          <p:cNvSpPr/>
          <p:nvPr/>
        </p:nvSpPr>
        <p:spPr>
          <a:xfrm>
            <a:off x="1028700" y="1466029"/>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25" name="Google Shape;125;p6"/>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Four layers keep evidence and inference distinct</a:t>
            </a:r>
            <a:endParaRPr/>
          </a:p>
        </p:txBody>
      </p:sp>
      <p:sp>
        <p:nvSpPr>
          <p:cNvPr id="126" name="Google Shape;126;p6"/>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27" name="Google Shape;127;p6"/>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28" name="Google Shape;128;p6"/>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29" name="Google Shape;129;p6"/>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30" name="Google Shape;130;p6"/>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131" name="Google Shape;131;p6"/>
          <p:cNvSpPr/>
          <p:nvPr/>
        </p:nvSpPr>
        <p:spPr>
          <a:xfrm>
            <a:off x="16946880" y="9534526"/>
            <a:ext cx="621121" cy="547688"/>
          </a:xfrm>
          <a:custGeom>
            <a:rect b="b" l="l" r="r" t="t"/>
            <a:pathLst>
              <a:path extrusionOk="0" h="730250" w="828160">
                <a:moveTo>
                  <a:pt x="0" y="0"/>
                </a:moveTo>
                <a:lnTo>
                  <a:pt x="828160" y="0"/>
                </a:lnTo>
                <a:lnTo>
                  <a:pt x="828160" y="730250"/>
                </a:lnTo>
                <a:lnTo>
                  <a:pt x="0" y="730250"/>
                </a:lnTo>
                <a:close/>
              </a:path>
            </a:pathLst>
          </a:custGeom>
          <a:blipFill rotWithShape="1">
            <a:blip r:embed="rId3">
              <a:alphaModFix amt="0"/>
            </a:blip>
            <a:stretch>
              <a:fillRect b="0" l="-63136" r="-6313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32" name="Google Shape;132;p6"/>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33" name="Google Shape;133;p6"/>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134" name="Google Shape;134;p6"/>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6</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7"/>
          <p:cNvSpPr/>
          <p:nvPr/>
        </p:nvSpPr>
        <p:spPr>
          <a:xfrm>
            <a:off x="1028700" y="1484127"/>
            <a:ext cx="16847999" cy="1080000"/>
          </a:xfrm>
          <a:custGeom>
            <a:rect b="b" l="l" r="r" t="t"/>
            <a:pathLst>
              <a:path extrusionOk="0" h="1440000" w="22463999">
                <a:moveTo>
                  <a:pt x="0" y="0"/>
                </a:moveTo>
                <a:lnTo>
                  <a:pt x="22463999" y="0"/>
                </a:lnTo>
                <a:lnTo>
                  <a:pt x="22463999" y="1440000"/>
                </a:lnTo>
                <a:lnTo>
                  <a:pt x="0" y="1440000"/>
                </a:lnTo>
                <a:close/>
              </a:path>
            </a:pathLst>
          </a:custGeom>
          <a:blipFill rotWithShape="1">
            <a:blip r:embed="rId3">
              <a:alphaModFix amt="0"/>
            </a:blip>
            <a:stretch>
              <a:fillRect b="-253951" l="0" r="0" t="-25395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41" name="Google Shape;141;p7"/>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Recurrent practices in 77 catalogue records</a:t>
            </a:r>
            <a:endParaRPr/>
          </a:p>
        </p:txBody>
      </p:sp>
      <p:sp>
        <p:nvSpPr>
          <p:cNvPr id="142" name="Google Shape;142;p7"/>
          <p:cNvSpPr/>
          <p:nvPr/>
        </p:nvSpPr>
        <p:spPr>
          <a:xfrm>
            <a:off x="361950" y="2981788"/>
            <a:ext cx="1714500" cy="533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025"/>
              <a:t>WORKING SET</a:t>
            </a:r>
            <a:endParaRPr/>
          </a:p>
        </p:txBody>
      </p:sp>
      <p:sp>
        <p:nvSpPr>
          <p:cNvPr id="143" name="Google Shape;143;p7"/>
          <p:cNvSpPr/>
          <p:nvPr/>
        </p:nvSpPr>
        <p:spPr>
          <a:xfrm>
            <a:off x="1550075" y="4151725"/>
            <a:ext cx="2381400" cy="1000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025"/>
              <a:t>77</a:t>
            </a:r>
            <a:endParaRPr/>
          </a:p>
          <a:p>
            <a:pPr indent="0" lvl="0" marL="0" marR="0" rtl="0" algn="l">
              <a:spcBef>
                <a:spcPts val="0"/>
              </a:spcBef>
              <a:spcAft>
                <a:spcPts val="0"/>
              </a:spcAft>
              <a:buNone/>
            </a:pPr>
            <a:r>
              <a:rPr lang="en-US" sz="2025"/>
              <a:t>RECORDS</a:t>
            </a:r>
            <a:endParaRPr/>
          </a:p>
        </p:txBody>
      </p:sp>
      <p:sp>
        <p:nvSpPr>
          <p:cNvPr id="144" name="Google Shape;144;p7"/>
          <p:cNvSpPr/>
          <p:nvPr/>
        </p:nvSpPr>
        <p:spPr>
          <a:xfrm>
            <a:off x="2928225" y="6948950"/>
            <a:ext cx="2476500" cy="1095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1875"/>
              <a:t>43 CORE</a:t>
            </a:r>
            <a:endParaRPr/>
          </a:p>
          <a:p>
            <a:pPr indent="0" lvl="0" marL="0" marR="0" rtl="0" algn="l">
              <a:spcBef>
                <a:spcPts val="0"/>
              </a:spcBef>
              <a:spcAft>
                <a:spcPts val="0"/>
              </a:spcAft>
              <a:buNone/>
            </a:pPr>
            <a:r>
              <a:rPr lang="en-US" sz="1875"/>
              <a:t>+34 NEW</a:t>
            </a:r>
            <a:endParaRPr/>
          </a:p>
        </p:txBody>
      </p:sp>
      <p:sp>
        <p:nvSpPr>
          <p:cNvPr id="145" name="Google Shape;145;p7"/>
          <p:cNvSpPr/>
          <p:nvPr/>
        </p:nvSpPr>
        <p:spPr>
          <a:xfrm>
            <a:off x="7175025" y="2810350"/>
            <a:ext cx="2571900" cy="876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025"/>
              <a:t>≥52</a:t>
            </a:r>
            <a:endParaRPr/>
          </a:p>
          <a:p>
            <a:pPr indent="0" lvl="0" marL="0" marR="0" rtl="0" algn="l">
              <a:spcBef>
                <a:spcPts val="0"/>
              </a:spcBef>
              <a:spcAft>
                <a:spcPts val="0"/>
              </a:spcAft>
              <a:buNone/>
            </a:pPr>
            <a:r>
              <a:rPr lang="en-US" sz="2025"/>
              <a:t>LINKED</a:t>
            </a:r>
            <a:endParaRPr/>
          </a:p>
        </p:txBody>
      </p:sp>
      <p:sp>
        <p:nvSpPr>
          <p:cNvPr id="146" name="Google Shape;146;p7"/>
          <p:cNvSpPr/>
          <p:nvPr/>
        </p:nvSpPr>
        <p:spPr>
          <a:xfrm>
            <a:off x="7920325" y="7138225"/>
            <a:ext cx="2857500" cy="1095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1875"/>
              <a:t>43 DATE</a:t>
            </a:r>
            <a:endParaRPr/>
          </a:p>
          <a:p>
            <a:pPr indent="0" lvl="0" marL="0" marR="0" rtl="0" algn="l">
              <a:spcBef>
                <a:spcPts val="0"/>
              </a:spcBef>
              <a:spcAft>
                <a:spcPts val="0"/>
              </a:spcAft>
              <a:buNone/>
            </a:pPr>
            <a:r>
              <a:rPr lang="en-US" sz="1875"/>
              <a:t>FORMULAS</a:t>
            </a:r>
            <a:endParaRPr/>
          </a:p>
        </p:txBody>
      </p:sp>
      <p:sp>
        <p:nvSpPr>
          <p:cNvPr id="147" name="Google Shape;147;p7"/>
          <p:cNvSpPr/>
          <p:nvPr/>
        </p:nvSpPr>
        <p:spPr>
          <a:xfrm>
            <a:off x="9746925" y="4291513"/>
            <a:ext cx="2857500" cy="904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1875"/>
              <a:t>≥19 SECURE</a:t>
            </a:r>
            <a:endParaRPr/>
          </a:p>
          <a:p>
            <a:pPr indent="0" lvl="0" marL="0" marR="0" rtl="0" algn="l">
              <a:spcBef>
                <a:spcPts val="0"/>
              </a:spcBef>
              <a:spcAft>
                <a:spcPts val="0"/>
              </a:spcAft>
              <a:buNone/>
            </a:pPr>
            <a:r>
              <a:rPr lang="en-US" sz="1875"/>
              <a:t>YEARS</a:t>
            </a:r>
            <a:endParaRPr/>
          </a:p>
        </p:txBody>
      </p:sp>
      <p:sp>
        <p:nvSpPr>
          <p:cNvPr id="148" name="Google Shape;148;p7"/>
          <p:cNvSpPr/>
          <p:nvPr/>
        </p:nvSpPr>
        <p:spPr>
          <a:xfrm>
            <a:off x="12604425" y="6947213"/>
            <a:ext cx="3238500" cy="1095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1875"/>
              <a:t>19 NOTES</a:t>
            </a:r>
            <a:endParaRPr/>
          </a:p>
          <a:p>
            <a:pPr indent="0" lvl="0" marL="0" marR="0" rtl="0" algn="l">
              <a:spcBef>
                <a:spcPts val="0"/>
              </a:spcBef>
              <a:spcAft>
                <a:spcPts val="0"/>
              </a:spcAft>
              <a:buNone/>
            </a:pPr>
            <a:r>
              <a:rPr lang="en-US" sz="1875"/>
              <a:t>20 NÔM</a:t>
            </a:r>
            <a:endParaRPr/>
          </a:p>
        </p:txBody>
      </p:sp>
      <p:sp>
        <p:nvSpPr>
          <p:cNvPr id="149" name="Google Shape;149;p7"/>
          <p:cNvSpPr/>
          <p:nvPr/>
        </p:nvSpPr>
        <p:spPr>
          <a:xfrm>
            <a:off x="14124075" y="2981800"/>
            <a:ext cx="2667000" cy="1124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1800"/>
              <a:t>GUANGXI BASELINE</a:t>
            </a:r>
            <a:endParaRPr/>
          </a:p>
          <a:p>
            <a:pPr indent="0" lvl="0" marL="0" marR="0" rtl="0" algn="l">
              <a:spcBef>
                <a:spcPts val="0"/>
              </a:spcBef>
              <a:spcAft>
                <a:spcPts val="0"/>
              </a:spcAft>
              <a:buNone/>
            </a:pPr>
            <a:r>
              <a:rPr lang="en-US" sz="1800"/>
              <a:t>INCOMPLETE</a:t>
            </a:r>
            <a:endParaRPr/>
          </a:p>
        </p:txBody>
      </p:sp>
      <p:cxnSp>
        <p:nvCxnSpPr>
          <p:cNvPr id="150" name="Google Shape;150;p7"/>
          <p:cNvCxnSpPr/>
          <p:nvPr/>
        </p:nvCxnSpPr>
        <p:spPr>
          <a:xfrm>
            <a:off x="0" y="5801245"/>
            <a:ext cx="16159156" cy="31"/>
          </a:xfrm>
          <a:prstGeom prst="straightConnector1">
            <a:avLst/>
          </a:prstGeom>
          <a:noFill/>
          <a:ln cap="rnd" cmpd="sng" w="47625">
            <a:solidFill>
              <a:srgbClr val="253D46"/>
            </a:solidFill>
            <a:prstDash val="solid"/>
            <a:round/>
            <a:headEnd len="sm" w="sm" type="none"/>
            <a:tailEnd len="med" w="med" type="triangle"/>
          </a:ln>
        </p:spPr>
      </p:cxnSp>
      <p:cxnSp>
        <p:nvCxnSpPr>
          <p:cNvPr id="151" name="Google Shape;151;p7"/>
          <p:cNvCxnSpPr/>
          <p:nvPr/>
        </p:nvCxnSpPr>
        <p:spPr>
          <a:xfrm>
            <a:off x="671521" y="3665060"/>
            <a:ext cx="98349" cy="2136185"/>
          </a:xfrm>
          <a:prstGeom prst="straightConnector1">
            <a:avLst/>
          </a:prstGeom>
          <a:noFill/>
          <a:ln cap="rnd" cmpd="sng" w="47625">
            <a:solidFill>
              <a:srgbClr val="253D46"/>
            </a:solidFill>
            <a:prstDash val="solid"/>
            <a:round/>
            <a:headEnd len="sm" w="sm" type="none"/>
            <a:tailEnd len="sm" w="sm" type="none"/>
          </a:ln>
        </p:spPr>
      </p:cxnSp>
      <p:cxnSp>
        <p:nvCxnSpPr>
          <p:cNvPr id="152" name="Google Shape;152;p7"/>
          <p:cNvCxnSpPr/>
          <p:nvPr/>
        </p:nvCxnSpPr>
        <p:spPr>
          <a:xfrm>
            <a:off x="2128833" y="5463651"/>
            <a:ext cx="95249" cy="373651"/>
          </a:xfrm>
          <a:prstGeom prst="straightConnector1">
            <a:avLst/>
          </a:prstGeom>
          <a:noFill/>
          <a:ln cap="rnd" cmpd="sng" w="47625">
            <a:solidFill>
              <a:srgbClr val="253D46"/>
            </a:solidFill>
            <a:prstDash val="solid"/>
            <a:round/>
            <a:headEnd len="sm" w="sm" type="none"/>
            <a:tailEnd len="sm" w="sm" type="none"/>
          </a:ln>
        </p:spPr>
      </p:cxnSp>
      <p:cxnSp>
        <p:nvCxnSpPr>
          <p:cNvPr id="153" name="Google Shape;153;p7"/>
          <p:cNvCxnSpPr/>
          <p:nvPr/>
        </p:nvCxnSpPr>
        <p:spPr>
          <a:xfrm>
            <a:off x="3354939" y="5788374"/>
            <a:ext cx="46836" cy="1062667"/>
          </a:xfrm>
          <a:prstGeom prst="straightConnector1">
            <a:avLst/>
          </a:prstGeom>
          <a:noFill/>
          <a:ln cap="rnd" cmpd="sng" w="47625">
            <a:solidFill>
              <a:srgbClr val="253D46"/>
            </a:solidFill>
            <a:prstDash val="solid"/>
            <a:round/>
            <a:headEnd len="sm" w="sm" type="none"/>
            <a:tailEnd len="sm" w="sm" type="none"/>
          </a:ln>
        </p:spPr>
      </p:cxnSp>
      <p:cxnSp>
        <p:nvCxnSpPr>
          <p:cNvPr id="154" name="Google Shape;154;p7"/>
          <p:cNvCxnSpPr/>
          <p:nvPr/>
        </p:nvCxnSpPr>
        <p:spPr>
          <a:xfrm>
            <a:off x="7825069" y="3665054"/>
            <a:ext cx="95268" cy="2123320"/>
          </a:xfrm>
          <a:prstGeom prst="straightConnector1">
            <a:avLst/>
          </a:prstGeom>
          <a:noFill/>
          <a:ln cap="rnd" cmpd="sng" w="47625">
            <a:solidFill>
              <a:srgbClr val="253D46"/>
            </a:solidFill>
            <a:prstDash val="solid"/>
            <a:round/>
            <a:headEnd len="sm" w="sm" type="none"/>
            <a:tailEnd len="sm" w="sm" type="none"/>
          </a:ln>
        </p:spPr>
      </p:cxnSp>
      <p:cxnSp>
        <p:nvCxnSpPr>
          <p:cNvPr id="155" name="Google Shape;155;p7"/>
          <p:cNvCxnSpPr/>
          <p:nvPr/>
        </p:nvCxnSpPr>
        <p:spPr>
          <a:xfrm>
            <a:off x="8413358" y="5790422"/>
            <a:ext cx="95246" cy="1102852"/>
          </a:xfrm>
          <a:prstGeom prst="straightConnector1">
            <a:avLst/>
          </a:prstGeom>
          <a:noFill/>
          <a:ln cap="rnd" cmpd="sng" w="47625">
            <a:solidFill>
              <a:srgbClr val="253D46"/>
            </a:solidFill>
            <a:prstDash val="solid"/>
            <a:round/>
            <a:headEnd len="sm" w="sm" type="none"/>
            <a:tailEnd len="sm" w="sm" type="none"/>
          </a:ln>
        </p:spPr>
      </p:cxnSp>
      <p:cxnSp>
        <p:nvCxnSpPr>
          <p:cNvPr id="156" name="Google Shape;156;p7"/>
          <p:cNvCxnSpPr/>
          <p:nvPr/>
        </p:nvCxnSpPr>
        <p:spPr>
          <a:xfrm>
            <a:off x="10391769" y="5436946"/>
            <a:ext cx="95252" cy="400352"/>
          </a:xfrm>
          <a:prstGeom prst="straightConnector1">
            <a:avLst/>
          </a:prstGeom>
          <a:noFill/>
          <a:ln cap="rnd" cmpd="sng" w="47625">
            <a:solidFill>
              <a:srgbClr val="253D46"/>
            </a:solidFill>
            <a:prstDash val="solid"/>
            <a:round/>
            <a:headEnd len="sm" w="sm" type="none"/>
            <a:tailEnd len="sm" w="sm" type="none"/>
          </a:ln>
        </p:spPr>
      </p:cxnSp>
      <p:cxnSp>
        <p:nvCxnSpPr>
          <p:cNvPr id="157" name="Google Shape;157;p7"/>
          <p:cNvCxnSpPr/>
          <p:nvPr/>
        </p:nvCxnSpPr>
        <p:spPr>
          <a:xfrm>
            <a:off x="13520974" y="5803325"/>
            <a:ext cx="47623" cy="1047716"/>
          </a:xfrm>
          <a:prstGeom prst="straightConnector1">
            <a:avLst/>
          </a:prstGeom>
          <a:noFill/>
          <a:ln cap="rnd" cmpd="sng" w="47625">
            <a:solidFill>
              <a:srgbClr val="253D46"/>
            </a:solidFill>
            <a:prstDash val="solid"/>
            <a:round/>
            <a:headEnd len="sm" w="sm" type="none"/>
            <a:tailEnd len="sm" w="sm" type="none"/>
          </a:ln>
        </p:spPr>
      </p:cxnSp>
      <p:cxnSp>
        <p:nvCxnSpPr>
          <p:cNvPr id="158" name="Google Shape;158;p7"/>
          <p:cNvCxnSpPr/>
          <p:nvPr/>
        </p:nvCxnSpPr>
        <p:spPr>
          <a:xfrm>
            <a:off x="14658985" y="4152547"/>
            <a:ext cx="95239" cy="1645252"/>
          </a:xfrm>
          <a:prstGeom prst="straightConnector1">
            <a:avLst/>
          </a:prstGeom>
          <a:noFill/>
          <a:ln cap="rnd" cmpd="sng" w="47625">
            <a:solidFill>
              <a:srgbClr val="253D46"/>
            </a:solidFill>
            <a:prstDash val="solid"/>
            <a:round/>
            <a:headEnd len="sm" w="sm" type="none"/>
            <a:tailEnd len="sm" w="sm" type="none"/>
          </a:ln>
        </p:spPr>
      </p:cxnSp>
      <p:sp>
        <p:nvSpPr>
          <p:cNvPr id="159" name="Google Shape;159;p7"/>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60" name="Google Shape;160;p7"/>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61" name="Google Shape;161;p7"/>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62" name="Google Shape;162;p7"/>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63" name="Google Shape;163;p7"/>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164" name="Google Shape;164;p7"/>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65" name="Google Shape;165;p7"/>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166" name="Google Shape;166;p7"/>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7</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8"/>
          <p:cNvSpPr/>
          <p:nvPr/>
        </p:nvSpPr>
        <p:spPr>
          <a:xfrm>
            <a:off x="875971" y="1276814"/>
            <a:ext cx="16847999" cy="1080000"/>
          </a:xfrm>
          <a:custGeom>
            <a:rect b="b" l="l" r="r" t="t"/>
            <a:pathLst>
              <a:path extrusionOk="0" h="1440000" w="22463999">
                <a:moveTo>
                  <a:pt x="0" y="0"/>
                </a:moveTo>
                <a:lnTo>
                  <a:pt x="22463999" y="0"/>
                </a:lnTo>
                <a:lnTo>
                  <a:pt x="22463999" y="1440000"/>
                </a:lnTo>
                <a:lnTo>
                  <a:pt x="0" y="1440000"/>
                </a:lnTo>
                <a:close/>
              </a:path>
            </a:pathLst>
          </a:custGeom>
          <a:blipFill rotWithShape="1">
            <a:blip r:embed="rId3">
              <a:alphaModFix amt="0"/>
            </a:blip>
            <a:stretch>
              <a:fillRect b="-253951" l="0" r="0" t="-25395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73" name="Google Shape;173;p8"/>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Dates and places mark horizons, not routes</a:t>
            </a:r>
            <a:endParaRPr/>
          </a:p>
        </p:txBody>
      </p:sp>
      <p:graphicFrame>
        <p:nvGraphicFramePr>
          <p:cNvPr id="174" name="Google Shape;174;p8"/>
          <p:cNvGraphicFramePr/>
          <p:nvPr/>
        </p:nvGraphicFramePr>
        <p:xfrm>
          <a:off x="564028" y="2636509"/>
          <a:ext cx="3000000" cy="3000000"/>
        </p:xfrm>
        <a:graphic>
          <a:graphicData uri="http://schemas.openxmlformats.org/drawingml/2006/table">
            <a:tbl>
              <a:tblPr>
                <a:noFill/>
                <a:tableStyleId>{82589205-E443-4D1C-9A19-ADCEFE48251E}</a:tableStyleId>
              </a:tblPr>
              <a:tblGrid>
                <a:gridCol w="8349400"/>
                <a:gridCol w="4310125"/>
                <a:gridCol w="4180650"/>
              </a:tblGrid>
              <a:tr h="552450">
                <a:tc>
                  <a:txBody>
                    <a:bodyPr/>
                    <a:lstStyle/>
                    <a:p>
                      <a:pPr indent="0" lvl="0" marL="0" marR="0" rtl="0" algn="l">
                        <a:lnSpc>
                          <a:spcPct val="120000"/>
                        </a:lnSpc>
                        <a:spcBef>
                          <a:spcPts val="0"/>
                        </a:spcBef>
                        <a:spcAft>
                          <a:spcPts val="0"/>
                        </a:spcAft>
                        <a:buClr>
                          <a:srgbClr val="000000"/>
                        </a:buClr>
                        <a:buSzPts val="2250"/>
                        <a:buFont typeface="Arial"/>
                        <a:buNone/>
                      </a:pPr>
                      <a:r>
                        <a:rPr b="1" lang="en-US" sz="2250" u="none" cap="none" strike="noStrike">
                          <a:solidFill>
                            <a:srgbClr val="FFFFFF"/>
                          </a:solidFill>
                          <a:latin typeface="Arial"/>
                          <a:ea typeface="Arial"/>
                          <a:cs typeface="Arial"/>
                          <a:sym typeface="Arial"/>
                        </a:rPr>
                        <a:t>Record</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250"/>
                        <a:buFont typeface="Arial"/>
                        <a:buNone/>
                      </a:pPr>
                      <a:r>
                        <a:rPr b="1" lang="en-US" sz="2250" u="none" cap="none" strike="noStrike">
                          <a:solidFill>
                            <a:srgbClr val="FFFFFF"/>
                          </a:solidFill>
                          <a:latin typeface="Arial"/>
                          <a:ea typeface="Arial"/>
                          <a:cs typeface="Arial"/>
                          <a:sym typeface="Arial"/>
                        </a:rPr>
                        <a:t>Internal formula</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250"/>
                        <a:buFont typeface="Arial"/>
                        <a:buNone/>
                      </a:pPr>
                      <a:r>
                        <a:rPr b="1" lang="en-US" sz="2250" u="none" cap="none" strike="noStrike">
                          <a:solidFill>
                            <a:srgbClr val="FFFFFF"/>
                          </a:solidFill>
                          <a:latin typeface="Arial"/>
                          <a:ea typeface="Arial"/>
                          <a:cs typeface="Arial"/>
                          <a:sym typeface="Arial"/>
                        </a:rPr>
                        <a:t>Current reading</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000000"/>
                          </a:solidFill>
                          <a:latin typeface="Arial"/>
                          <a:ea typeface="Arial"/>
                          <a:cs typeface="Arial"/>
                          <a:sym typeface="Arial"/>
                        </a:rPr>
                        <a:t>01</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000000"/>
                          </a:solidFill>
                          <a:latin typeface="Arial"/>
                          <a:ea typeface="Arial"/>
                          <a:cs typeface="Arial"/>
                          <a:sym typeface="Arial"/>
                        </a:rPr>
                        <a:t>bingchen + old Tuyên Quang hierarchy</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000000"/>
                          </a:solidFill>
                          <a:latin typeface="Arial"/>
                          <a:ea typeface="Arial"/>
                          <a:cs typeface="Arial"/>
                          <a:sym typeface="Arial"/>
                        </a:rPr>
                        <a:t>1856 stronger only if same layer</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2025"/>
                        <a:buFont typeface="Arial"/>
                        <a:buNone/>
                      </a:pPr>
                      <a:r>
                        <a:rPr b="0" lang="en-US" sz="2025" u="none" cap="none" strike="noStrike">
                          <a:solidFill>
                            <a:srgbClr val="000000"/>
                          </a:solidFill>
                          <a:latin typeface="Arial"/>
                          <a:ea typeface="Arial"/>
                          <a:cs typeface="Arial"/>
                          <a:sym typeface="Arial"/>
                        </a:rPr>
                        <a:t>65</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0" lang="en-US" sz="2025" u="none" cap="none" strike="noStrike">
                          <a:solidFill>
                            <a:srgbClr val="000000"/>
                          </a:solidFill>
                          <a:latin typeface="Arial"/>
                          <a:ea typeface="Arial"/>
                          <a:cs typeface="Arial"/>
                          <a:sym typeface="Arial"/>
                        </a:rPr>
                        <a:t>Guangxu 18 → xinchou</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0" lang="en-US" sz="2025" u="none" cap="none" strike="noStrike">
                          <a:solidFill>
                            <a:srgbClr val="000000"/>
                          </a:solidFill>
                          <a:latin typeface="Arial"/>
                          <a:ea typeface="Arial"/>
                          <a:cs typeface="Arial"/>
                          <a:sym typeface="Arial"/>
                        </a:rPr>
                        <a:t>1892 → 1901</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graphicFrame>
        <p:nvGraphicFramePr>
          <p:cNvPr id="175" name="Google Shape;175;p8"/>
          <p:cNvGraphicFramePr/>
          <p:nvPr/>
        </p:nvGraphicFramePr>
        <p:xfrm>
          <a:off x="565089" y="5196352"/>
          <a:ext cx="3000000" cy="3000000"/>
        </p:xfrm>
        <a:graphic>
          <a:graphicData uri="http://schemas.openxmlformats.org/drawingml/2006/table">
            <a:tbl>
              <a:tblPr>
                <a:noFill/>
                <a:tableStyleId>{82589205-E443-4D1C-9A19-ADCEFE48251E}</a:tableStyleId>
              </a:tblPr>
              <a:tblGrid>
                <a:gridCol w="4210050"/>
                <a:gridCol w="4210050"/>
                <a:gridCol w="4210050"/>
                <a:gridCol w="4210050"/>
              </a:tblGrid>
              <a:tr h="552450">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FFFFFF"/>
                          </a:solidFill>
                          <a:latin typeface="Arial"/>
                          <a:ea typeface="Arial"/>
                          <a:cs typeface="Arial"/>
                          <a:sym typeface="Arial"/>
                        </a:rPr>
                        <a:t>Manuscript wording</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FFFFFF"/>
                          </a:solidFill>
                          <a:latin typeface="Arial"/>
                          <a:ea typeface="Arial"/>
                          <a:cs typeface="Arial"/>
                          <a:sym typeface="Arial"/>
                        </a:rPr>
                        <a:t>Conditional reconstruction</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FFFFFF"/>
                          </a:solidFill>
                          <a:latin typeface="Arial"/>
                          <a:ea typeface="Arial"/>
                          <a:cs typeface="Arial"/>
                          <a:sym typeface="Arial"/>
                        </a:rPr>
                        <a:t>Function</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025"/>
                        <a:buFont typeface="Arial"/>
                        <a:buNone/>
                      </a:pPr>
                      <a:r>
                        <a:rPr b="1" lang="en-US" sz="2025" u="none" cap="none" strike="noStrike">
                          <a:solidFill>
                            <a:srgbClr val="FFFFFF"/>
                          </a:solidFill>
                          <a:latin typeface="Arial"/>
                          <a:ea typeface="Arial"/>
                          <a:cs typeface="Arial"/>
                          <a:sym typeface="Arial"/>
                        </a:rPr>
                        <a:t>Limit</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Đại Nam → Tuyên Quang → Tương An → Để Định</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older hierarchy</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historical anchoring</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not a route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Great France · Hà Giang · Bảo Lạc</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colonial place-world</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re-anchoring</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725"/>
                        <a:buFont typeface="Arial"/>
                        <a:buNone/>
                      </a:pPr>
                      <a:r>
                        <a:rPr b="0" lang="en-US" sz="1725" u="none" cap="none" strike="noStrike">
                          <a:solidFill>
                            <a:srgbClr val="000000"/>
                          </a:solidFill>
                          <a:latin typeface="Arial"/>
                          <a:ea typeface="Arial"/>
                          <a:cs typeface="Arial"/>
                          <a:sym typeface="Arial"/>
                        </a:rPr>
                        <a:t>not provenance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sp>
        <p:nvSpPr>
          <p:cNvPr id="176" name="Google Shape;176;p8"/>
          <p:cNvSpPr/>
          <p:nvPr/>
        </p:nvSpPr>
        <p:spPr>
          <a:xfrm>
            <a:off x="564028" y="7541786"/>
            <a:ext cx="16850182" cy="171926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300">
                <a:solidFill>
                  <a:srgbClr val="074784"/>
                </a:solidFill>
              </a:rPr>
              <a:t>Historically responsible geography keeps two columns: manuscript wording + conditional reconstruction.</a:t>
            </a:r>
            <a:endParaRPr/>
          </a:p>
        </p:txBody>
      </p:sp>
      <p:sp>
        <p:nvSpPr>
          <p:cNvPr id="177" name="Google Shape;177;p8"/>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78" name="Google Shape;178;p8"/>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79" name="Google Shape;179;p8"/>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80" name="Google Shape;180;p8"/>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81" name="Google Shape;181;p8"/>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182" name="Google Shape;182;p8"/>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83" name="Google Shape;183;p8"/>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184" name="Google Shape;184;p8"/>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8</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3fabeab0695_0_32"/>
          <p:cNvSpPr/>
          <p:nvPr/>
        </p:nvSpPr>
        <p:spPr>
          <a:xfrm>
            <a:off x="719138" y="2388394"/>
            <a:ext cx="8317706" cy="6536531"/>
          </a:xfrm>
          <a:custGeom>
            <a:rect b="b" l="l" r="r" t="t"/>
            <a:pathLst>
              <a:path extrusionOk="0" h="8715375" w="11090275">
                <a:moveTo>
                  <a:pt x="0" y="0"/>
                </a:moveTo>
                <a:lnTo>
                  <a:pt x="11090275" y="0"/>
                </a:lnTo>
                <a:lnTo>
                  <a:pt x="11090275" y="8715375"/>
                </a:lnTo>
                <a:lnTo>
                  <a:pt x="0" y="8715375"/>
                </a:lnTo>
                <a:close/>
              </a:path>
            </a:pathLst>
          </a:custGeom>
          <a:solidFill>
            <a:srgbClr val="EFB03A"/>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91" name="Google Shape;191;g3fabeab0695_0_32"/>
          <p:cNvSpPr/>
          <p:nvPr/>
        </p:nvSpPr>
        <p:spPr>
          <a:xfrm>
            <a:off x="719138" y="8222923"/>
            <a:ext cx="3881438" cy="701993"/>
          </a:xfrm>
          <a:custGeom>
            <a:rect b="b" l="l" r="r" t="t"/>
            <a:pathLst>
              <a:path extrusionOk="0" h="935990" w="5175250">
                <a:moveTo>
                  <a:pt x="0" y="0"/>
                </a:moveTo>
                <a:lnTo>
                  <a:pt x="5175250" y="0"/>
                </a:lnTo>
                <a:lnTo>
                  <a:pt x="5175250" y="935990"/>
                </a:lnTo>
                <a:lnTo>
                  <a:pt x="0" y="93599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92" name="Google Shape;192;g3fabeab0695_0_32"/>
          <p:cNvSpPr/>
          <p:nvPr/>
        </p:nvSpPr>
        <p:spPr>
          <a:xfrm>
            <a:off x="1028700" y="1148522"/>
            <a:ext cx="16847999" cy="1213813"/>
          </a:xfrm>
          <a:custGeom>
            <a:rect b="b" l="l" r="r" t="t"/>
            <a:pathLst>
              <a:path extrusionOk="0" h="1618417" w="22463999">
                <a:moveTo>
                  <a:pt x="0" y="0"/>
                </a:moveTo>
                <a:lnTo>
                  <a:pt x="22463999" y="0"/>
                </a:lnTo>
                <a:lnTo>
                  <a:pt x="22463999" y="1618417"/>
                </a:lnTo>
                <a:lnTo>
                  <a:pt x="0" y="1618417"/>
                </a:lnTo>
                <a:close/>
              </a:path>
            </a:pathLst>
          </a:custGeom>
          <a:blipFill rotWithShape="1">
            <a:blip r:embed="rId3">
              <a:alphaModFix amt="0"/>
            </a:blip>
            <a:stretch>
              <a:fillRect b="-204133" l="0" r="0" t="-23678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93" name="Google Shape;193;g3fabeab0695_0_32"/>
          <p:cNvSpPr/>
          <p:nvPr/>
        </p:nvSpPr>
        <p:spPr>
          <a:xfrm>
            <a:off x="1028700" y="1381125"/>
            <a:ext cx="16840200" cy="1124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Same copyist, same date, different ritual books</a:t>
            </a:r>
            <a:endParaRPr/>
          </a:p>
        </p:txBody>
      </p:sp>
      <p:sp>
        <p:nvSpPr>
          <p:cNvPr id="194" name="Google Shape;194;g3fabeab0695_0_32"/>
          <p:cNvSpPr/>
          <p:nvPr/>
        </p:nvSpPr>
        <p:spPr>
          <a:xfrm>
            <a:off x="1113663" y="2769756"/>
            <a:ext cx="7431600" cy="5088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000"/>
              <a:t>Copyist · </a:t>
            </a:r>
            <a:r>
              <a:rPr lang="en-US" sz="3000"/>
              <a:t>Lu Huangju (陆黄聚)</a:t>
            </a:r>
            <a:endParaRPr/>
          </a:p>
          <a:p>
            <a:pPr indent="0" lvl="0" marL="0" marR="0" rtl="0" algn="l">
              <a:spcBef>
                <a:spcPts val="0"/>
              </a:spcBef>
              <a:spcAft>
                <a:spcPts val="0"/>
              </a:spcAft>
              <a:buNone/>
            </a:pPr>
            <a:r>
              <a:rPr b="1" lang="en-US" sz="3000"/>
              <a:t>Date formula · </a:t>
            </a:r>
            <a:r>
              <a:rPr lang="en-US" sz="3000"/>
              <a:t>启定三岁次戊午年五月上旬日立抄 · 1918–</a:t>
            </a:r>
            <a:r>
              <a:rPr lang="en-US" sz="3000">
                <a:solidFill>
                  <a:schemeClr val="dk1"/>
                </a:solidFill>
              </a:rPr>
              <a:t>Khải Định 3 yrs wuwu（戊午</a:t>
            </a:r>
            <a:r>
              <a:rPr lang="en-US" sz="3000"/>
              <a:t>）</a:t>
            </a:r>
            <a:endParaRPr/>
          </a:p>
          <a:p>
            <a:pPr indent="0" lvl="0" marL="0" marR="0" rtl="0" algn="l">
              <a:spcBef>
                <a:spcPts val="0"/>
              </a:spcBef>
              <a:spcAft>
                <a:spcPts val="0"/>
              </a:spcAft>
              <a:buNone/>
            </a:pPr>
            <a:r>
              <a:rPr b="1" lang="en-US" sz="3000"/>
              <a:t>Confirmed pair · </a:t>
            </a:r>
            <a:r>
              <a:rPr lang="en-US" sz="3000"/>
              <a:t>same copyist and time; different contents</a:t>
            </a:r>
            <a:endParaRPr/>
          </a:p>
          <a:p>
            <a:pPr indent="0" lvl="0" marL="0" marR="0" rtl="0" algn="l">
              <a:spcBef>
                <a:spcPts val="0"/>
              </a:spcBef>
              <a:spcAft>
                <a:spcPts val="0"/>
              </a:spcAft>
              <a:buNone/>
            </a:pPr>
            <a:r>
              <a:rPr b="1" lang="en-US" sz="3000"/>
              <a:t>Mechanism · </a:t>
            </a:r>
            <a:r>
              <a:rPr lang="en-US" sz="3000"/>
              <a:t>repertoire maintenance + functional differentiation</a:t>
            </a:r>
            <a:endParaRPr/>
          </a:p>
          <a:p>
            <a:pPr indent="0" lvl="0" marL="0" marR="0" rtl="0" algn="l">
              <a:spcBef>
                <a:spcPts val="0"/>
              </a:spcBef>
              <a:spcAft>
                <a:spcPts val="0"/>
              </a:spcAft>
              <a:buNone/>
            </a:pPr>
            <a:r>
              <a:rPr b="1" lang="en-US" sz="3000"/>
              <a:t>Boundary · </a:t>
            </a:r>
            <a:r>
              <a:rPr lang="en-US" sz="3000"/>
              <a:t>repertoire inference, not proof of direct copying between the books</a:t>
            </a:r>
            <a:endParaRPr/>
          </a:p>
        </p:txBody>
      </p:sp>
      <p:sp>
        <p:nvSpPr>
          <p:cNvPr id="195" name="Google Shape;195;g3fabeab0695_0_32"/>
          <p:cNvSpPr/>
          <p:nvPr/>
        </p:nvSpPr>
        <p:spPr>
          <a:xfrm>
            <a:off x="1028700" y="405106"/>
            <a:ext cx="4388883" cy="291465"/>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4">
              <a:alphaModFix/>
            </a:blip>
            <a:stretch>
              <a:fillRect b="-1820" l="0" r="0" t="-182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96" name="Google Shape;196;g3fabeab0695_0_32"/>
          <p:cNvSpPr/>
          <p:nvPr/>
        </p:nvSpPr>
        <p:spPr>
          <a:xfrm>
            <a:off x="1028700" y="816768"/>
            <a:ext cx="4376100" cy="211800"/>
          </a:xfrm>
          <a:prstGeom prst="rect">
            <a:avLst/>
          </a:prstGeom>
          <a:noFill/>
          <a:ln>
            <a:noFill/>
          </a:ln>
        </p:spPr>
        <p:txBody>
          <a:bodyPr anchorCtr="0" anchor="t" bIns="0" lIns="0" spcFirstLastPara="1" rIns="0" wrap="square" tIns="0">
            <a:no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197" name="Google Shape;197;g3fabeab0695_0_32"/>
          <p:cNvSpPr/>
          <p:nvPr/>
        </p:nvSpPr>
        <p:spPr>
          <a:xfrm>
            <a:off x="0" y="9258970"/>
            <a:ext cx="18284749" cy="1041284"/>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98" name="Google Shape;198;g3fabeab0695_0_32"/>
          <p:cNvSpPr/>
          <p:nvPr/>
        </p:nvSpPr>
        <p:spPr>
          <a:xfrm>
            <a:off x="0" y="9191998"/>
            <a:ext cx="18288000" cy="1108500"/>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199" name="Google Shape;199;g3fabeab0695_0_32"/>
          <p:cNvSpPr/>
          <p:nvPr/>
        </p:nvSpPr>
        <p:spPr>
          <a:xfrm>
            <a:off x="1028700" y="9482383"/>
            <a:ext cx="2160588" cy="588963"/>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00" name="Google Shape;200;g3fabeab0695_0_32"/>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69" l="0" r="0" t="-30098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01" name="Google Shape;201;g3fabeab0695_0_32"/>
          <p:cNvSpPr/>
          <p:nvPr/>
        </p:nvSpPr>
        <p:spPr>
          <a:xfrm>
            <a:off x="6237513" y="9505951"/>
            <a:ext cx="10709400" cy="62310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202" name="Google Shape;202;g3fabeab0695_0_32"/>
          <p:cNvSpPr/>
          <p:nvPr/>
        </p:nvSpPr>
        <p:spPr>
          <a:xfrm>
            <a:off x="819150" y="8143875"/>
            <a:ext cx="4095900" cy="76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700">
                <a:solidFill>
                  <a:srgbClr val="253D46"/>
                </a:solidFill>
                <a:latin typeface="Calibri"/>
                <a:ea typeface="Calibri"/>
                <a:cs typeface="Calibri"/>
                <a:sym typeface="Calibri"/>
              </a:rPr>
              <a:t>CASE 1 · REPERTOIRE</a:t>
            </a:r>
            <a:endParaRPr/>
          </a:p>
        </p:txBody>
      </p:sp>
      <p:sp>
        <p:nvSpPr>
          <p:cNvPr id="203" name="Google Shape;203;g3fabeab0695_0_32"/>
          <p:cNvSpPr/>
          <p:nvPr/>
        </p:nvSpPr>
        <p:spPr>
          <a:xfrm>
            <a:off x="15483839" y="9634965"/>
            <a:ext cx="2133600" cy="3651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9</a:t>
            </a:r>
            <a:endParaRPr/>
          </a:p>
        </p:txBody>
      </p:sp>
      <p:pic>
        <p:nvPicPr>
          <p:cNvPr id="204" name="Google Shape;204;g3fabeab0695_0_32"/>
          <p:cNvPicPr preferRelativeResize="0"/>
          <p:nvPr/>
        </p:nvPicPr>
        <p:blipFill>
          <a:blip r:embed="rId6">
            <a:alphaModFix/>
          </a:blip>
          <a:stretch>
            <a:fillRect/>
          </a:stretch>
        </p:blipFill>
        <p:spPr>
          <a:xfrm>
            <a:off x="9109475" y="3009427"/>
            <a:ext cx="4095750" cy="4934931"/>
          </a:xfrm>
          <a:prstGeom prst="rect">
            <a:avLst/>
          </a:prstGeom>
          <a:solidFill>
            <a:srgbClr val="FFF8F5"/>
          </a:solidFill>
          <a:ln cap="flat" cmpd="sng" w="19050">
            <a:solidFill>
              <a:srgbClr val="D31488"/>
            </a:solidFill>
            <a:prstDash val="solid"/>
            <a:round/>
            <a:headEnd len="sm" w="sm" type="none"/>
            <a:tailEnd len="sm" w="sm" type="none"/>
          </a:ln>
        </p:spPr>
      </p:pic>
      <p:pic>
        <p:nvPicPr>
          <p:cNvPr id="205" name="Google Shape;205;g3fabeab0695_0_32"/>
          <p:cNvPicPr preferRelativeResize="0"/>
          <p:nvPr/>
        </p:nvPicPr>
        <p:blipFill>
          <a:blip r:embed="rId7">
            <a:alphaModFix/>
          </a:blip>
          <a:stretch>
            <a:fillRect/>
          </a:stretch>
        </p:blipFill>
        <p:spPr>
          <a:xfrm>
            <a:off x="13415450" y="3009425"/>
            <a:ext cx="4655201" cy="49349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0"/>
          <p:cNvSpPr/>
          <p:nvPr/>
        </p:nvSpPr>
        <p:spPr>
          <a:xfrm>
            <a:off x="719138" y="2388394"/>
            <a:ext cx="8317706" cy="6536531"/>
          </a:xfrm>
          <a:custGeom>
            <a:rect b="b" l="l" r="r" t="t"/>
            <a:pathLst>
              <a:path extrusionOk="0" h="8715375" w="11090275">
                <a:moveTo>
                  <a:pt x="0" y="0"/>
                </a:moveTo>
                <a:lnTo>
                  <a:pt x="11090275" y="0"/>
                </a:lnTo>
                <a:lnTo>
                  <a:pt x="11090275" y="8715375"/>
                </a:lnTo>
                <a:lnTo>
                  <a:pt x="0" y="8715375"/>
                </a:lnTo>
                <a:close/>
              </a:path>
            </a:pathLst>
          </a:custGeom>
          <a:solidFill>
            <a:srgbClr val="EFB03A"/>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12" name="Google Shape;212;p10"/>
          <p:cNvSpPr/>
          <p:nvPr/>
        </p:nvSpPr>
        <p:spPr>
          <a:xfrm>
            <a:off x="719138" y="8222923"/>
            <a:ext cx="3881438" cy="701992"/>
          </a:xfrm>
          <a:custGeom>
            <a:rect b="b" l="l" r="r" t="t"/>
            <a:pathLst>
              <a:path extrusionOk="0" h="935990" w="5175250">
                <a:moveTo>
                  <a:pt x="0" y="0"/>
                </a:moveTo>
                <a:lnTo>
                  <a:pt x="5175250" y="0"/>
                </a:lnTo>
                <a:lnTo>
                  <a:pt x="5175250" y="935990"/>
                </a:lnTo>
                <a:lnTo>
                  <a:pt x="0" y="93599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13" name="Google Shape;213;p10"/>
          <p:cNvSpPr/>
          <p:nvPr/>
        </p:nvSpPr>
        <p:spPr>
          <a:xfrm>
            <a:off x="1028700" y="1148522"/>
            <a:ext cx="16847999" cy="1213812"/>
          </a:xfrm>
          <a:custGeom>
            <a:rect b="b" l="l" r="r" t="t"/>
            <a:pathLst>
              <a:path extrusionOk="0" h="1618417" w="22463999">
                <a:moveTo>
                  <a:pt x="0" y="0"/>
                </a:moveTo>
                <a:lnTo>
                  <a:pt x="22463999" y="0"/>
                </a:lnTo>
                <a:lnTo>
                  <a:pt x="22463999" y="1618417"/>
                </a:lnTo>
                <a:lnTo>
                  <a:pt x="0" y="1618417"/>
                </a:lnTo>
                <a:close/>
              </a:path>
            </a:pathLst>
          </a:custGeom>
          <a:blipFill rotWithShape="1">
            <a:blip r:embed="rId3">
              <a:alphaModFix amt="0"/>
            </a:blip>
            <a:stretch>
              <a:fillRect b="-204127" l="0" r="0" t="-23679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14" name="Google Shape;214;p10"/>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A graph becomes evidence through five tests</a:t>
            </a:r>
            <a:endParaRPr/>
          </a:p>
        </p:txBody>
      </p:sp>
      <p:sp>
        <p:nvSpPr>
          <p:cNvPr id="215" name="Google Shape;215;p10"/>
          <p:cNvSpPr/>
          <p:nvPr/>
        </p:nvSpPr>
        <p:spPr>
          <a:xfrm>
            <a:off x="1113663" y="2769756"/>
            <a:ext cx="7431710" cy="508889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2800"/>
              <a:t>Unit · </a:t>
            </a:r>
            <a:r>
              <a:rPr lang="en-US" sz="2800"/>
              <a:t>structure × reading/tone × meaning × textual position × distribution</a:t>
            </a:r>
            <a:endParaRPr/>
          </a:p>
          <a:p>
            <a:pPr indent="0" lvl="0" marL="0" marR="0" rtl="0" algn="l">
              <a:spcBef>
                <a:spcPts val="0"/>
              </a:spcBef>
              <a:spcAft>
                <a:spcPts val="0"/>
              </a:spcAft>
              <a:buNone/>
            </a:pPr>
            <a:r>
              <a:rPr b="1" lang="en-US" sz="2800"/>
              <a:t>Protocol · </a:t>
            </a:r>
            <a:r>
              <a:rPr lang="en-US" sz="2800"/>
              <a:t>page/line → component analysis → dictionary candidates → context</a:t>
            </a:r>
            <a:endParaRPr/>
          </a:p>
          <a:p>
            <a:pPr indent="0" lvl="0" marL="0" marR="0" rtl="0" algn="l">
              <a:spcBef>
                <a:spcPts val="0"/>
              </a:spcBef>
              <a:spcAft>
                <a:spcPts val="0"/>
              </a:spcAft>
              <a:buNone/>
            </a:pPr>
            <a:r>
              <a:rPr b="1" lang="en-US" sz="2800"/>
              <a:t>Dictionaries · </a:t>
            </a:r>
            <a:r>
              <a:rPr lang="en-US" sz="2800"/>
              <a:t>candidate-reading repositories, not final judges</a:t>
            </a:r>
            <a:endParaRPr/>
          </a:p>
          <a:p>
            <a:pPr indent="0" lvl="0" marL="0" marR="0" rtl="0" algn="l">
              <a:spcBef>
                <a:spcPts val="0"/>
              </a:spcBef>
              <a:spcAft>
                <a:spcPts val="0"/>
              </a:spcAft>
              <a:buNone/>
            </a:pPr>
            <a:r>
              <a:rPr b="1" lang="en-US" sz="2800"/>
              <a:t>Confidence · </a:t>
            </a:r>
            <a:r>
              <a:rPr lang="en-US" sz="2800"/>
              <a:t>A: convergent + repeated · B: contextual · C: graphic only</a:t>
            </a:r>
            <a:endParaRPr/>
          </a:p>
          <a:p>
            <a:pPr indent="0" lvl="0" marL="0" marR="0" rtl="0" algn="l">
              <a:spcBef>
                <a:spcPts val="0"/>
              </a:spcBef>
              <a:spcAft>
                <a:spcPts val="0"/>
              </a:spcAft>
              <a:buNone/>
            </a:pPr>
            <a:r>
              <a:rPr b="1" lang="en-US" sz="2800"/>
              <a:t>Limit · </a:t>
            </a:r>
            <a:r>
              <a:rPr lang="en-US" sz="2800"/>
              <a:t>shared sinographic resources ≠ shared etymology or direction</a:t>
            </a:r>
            <a:endParaRPr/>
          </a:p>
        </p:txBody>
      </p:sp>
      <p:sp>
        <p:nvSpPr>
          <p:cNvPr id="216" name="Google Shape;216;p10"/>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4">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17" name="Google Shape;217;p10"/>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218" name="Google Shape;218;p10"/>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19" name="Google Shape;219;p10"/>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20" name="Google Shape;220;p10"/>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21" name="Google Shape;221;p10"/>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22" name="Google Shape;222;p10"/>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223" name="Google Shape;223;p10"/>
          <p:cNvSpPr/>
          <p:nvPr/>
        </p:nvSpPr>
        <p:spPr>
          <a:xfrm>
            <a:off x="266013" y="8144325"/>
            <a:ext cx="4787700" cy="76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600">
                <a:solidFill>
                  <a:srgbClr val="253D46"/>
                </a:solidFill>
                <a:latin typeface="Calibri"/>
                <a:ea typeface="Calibri"/>
                <a:cs typeface="Calibri"/>
                <a:sym typeface="Calibri"/>
              </a:rPr>
              <a:t>METHOD · FIVE-TEST PROTOCOL</a:t>
            </a:r>
            <a:endParaRPr/>
          </a:p>
        </p:txBody>
      </p:sp>
      <p:sp>
        <p:nvSpPr>
          <p:cNvPr id="224" name="Google Shape;224;p10"/>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10</a:t>
            </a:r>
            <a:endParaRPr/>
          </a:p>
        </p:txBody>
      </p:sp>
      <p:pic>
        <p:nvPicPr>
          <p:cNvPr id="225" name="Google Shape;225;p10"/>
          <p:cNvPicPr preferRelativeResize="0"/>
          <p:nvPr/>
        </p:nvPicPr>
        <p:blipFill rotWithShape="1">
          <a:blip r:embed="rId6">
            <a:alphaModFix/>
          </a:blip>
          <a:srcRect b="0" l="16093" r="0" t="0"/>
          <a:stretch/>
        </p:blipFill>
        <p:spPr>
          <a:xfrm>
            <a:off x="9164335" y="2599050"/>
            <a:ext cx="3473700" cy="5741549"/>
          </a:xfrm>
          <a:prstGeom prst="rect">
            <a:avLst/>
          </a:prstGeom>
          <a:noFill/>
          <a:ln>
            <a:noFill/>
          </a:ln>
        </p:spPr>
      </p:pic>
      <p:sp>
        <p:nvSpPr>
          <p:cNvPr id="226" name="Google Shape;226;p10"/>
          <p:cNvSpPr/>
          <p:nvPr/>
        </p:nvSpPr>
        <p:spPr>
          <a:xfrm>
            <a:off x="11668125" y="6156500"/>
            <a:ext cx="376800" cy="365100"/>
          </a:xfrm>
          <a:prstGeom prst="rect">
            <a:avLst/>
          </a:prstGeom>
          <a:solidFill>
            <a:srgbClr val="EFB03A">
              <a:alpha val="5880"/>
            </a:srgbClr>
          </a:solid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27" name="Google Shape;227;p10"/>
          <p:cNvPicPr preferRelativeResize="0"/>
          <p:nvPr/>
        </p:nvPicPr>
        <p:blipFill>
          <a:blip r:embed="rId7">
            <a:alphaModFix/>
          </a:blip>
          <a:stretch>
            <a:fillRect/>
          </a:stretch>
        </p:blipFill>
        <p:spPr>
          <a:xfrm>
            <a:off x="12638025" y="3639375"/>
            <a:ext cx="5649977" cy="391042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1"/>
          <p:cNvSpPr/>
          <p:nvPr/>
        </p:nvSpPr>
        <p:spPr>
          <a:xfrm>
            <a:off x="719138" y="2388394"/>
            <a:ext cx="8317706" cy="6536531"/>
          </a:xfrm>
          <a:custGeom>
            <a:rect b="b" l="l" r="r" t="t"/>
            <a:pathLst>
              <a:path extrusionOk="0" h="8715375" w="11090275">
                <a:moveTo>
                  <a:pt x="0" y="0"/>
                </a:moveTo>
                <a:lnTo>
                  <a:pt x="11090275" y="0"/>
                </a:lnTo>
                <a:lnTo>
                  <a:pt x="11090275" y="8715375"/>
                </a:lnTo>
                <a:lnTo>
                  <a:pt x="0" y="8715375"/>
                </a:lnTo>
                <a:close/>
              </a:path>
            </a:pathLst>
          </a:custGeom>
          <a:solidFill>
            <a:srgbClr val="EFB03A"/>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34" name="Google Shape;234;p11"/>
          <p:cNvSpPr/>
          <p:nvPr/>
        </p:nvSpPr>
        <p:spPr>
          <a:xfrm>
            <a:off x="719138" y="8222923"/>
            <a:ext cx="3881438" cy="701992"/>
          </a:xfrm>
          <a:custGeom>
            <a:rect b="b" l="l" r="r" t="t"/>
            <a:pathLst>
              <a:path extrusionOk="0" h="935990" w="5175250">
                <a:moveTo>
                  <a:pt x="0" y="0"/>
                </a:moveTo>
                <a:lnTo>
                  <a:pt x="5175250" y="0"/>
                </a:lnTo>
                <a:lnTo>
                  <a:pt x="5175250" y="935990"/>
                </a:lnTo>
                <a:lnTo>
                  <a:pt x="0" y="93599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35" name="Google Shape;235;p11"/>
          <p:cNvSpPr/>
          <p:nvPr/>
        </p:nvSpPr>
        <p:spPr>
          <a:xfrm>
            <a:off x="1028700" y="1148522"/>
            <a:ext cx="16847999" cy="1213812"/>
          </a:xfrm>
          <a:custGeom>
            <a:rect b="b" l="l" r="r" t="t"/>
            <a:pathLst>
              <a:path extrusionOk="0" h="1618417" w="22463999">
                <a:moveTo>
                  <a:pt x="0" y="0"/>
                </a:moveTo>
                <a:lnTo>
                  <a:pt x="22463999" y="0"/>
                </a:lnTo>
                <a:lnTo>
                  <a:pt x="22463999" y="1618417"/>
                </a:lnTo>
                <a:lnTo>
                  <a:pt x="0" y="1618417"/>
                </a:lnTo>
                <a:close/>
              </a:path>
            </a:pathLst>
          </a:custGeom>
          <a:blipFill rotWithShape="1">
            <a:blip r:embed="rId3">
              <a:alphaModFix amt="0"/>
            </a:blip>
            <a:stretch>
              <a:fillRect b="-204127" l="0" r="0" t="-23679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36" name="Google Shape;236;p11"/>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Matched texts make rhythm measurable</a:t>
            </a:r>
            <a:endParaRPr/>
          </a:p>
        </p:txBody>
      </p:sp>
      <p:sp>
        <p:nvSpPr>
          <p:cNvPr id="237" name="Google Shape;237;p11"/>
          <p:cNvSpPr/>
          <p:nvPr/>
        </p:nvSpPr>
        <p:spPr>
          <a:xfrm>
            <a:off x="1113663" y="2769756"/>
            <a:ext cx="7431710" cy="508889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000"/>
              <a:t>Pair · </a:t>
            </a:r>
            <a:r>
              <a:rPr lang="en-US" sz="3000"/>
              <a:t>《都三千一句》 (1906) + 《三千字解音》 (1917)-- Three Thousand </a:t>
            </a:r>
            <a:r>
              <a:rPr lang="en-US" sz="3000"/>
              <a:t>Characters</a:t>
            </a:r>
            <a:endParaRPr/>
          </a:p>
          <a:p>
            <a:pPr indent="0" lvl="0" marL="0" marR="0" rtl="0" algn="l">
              <a:spcBef>
                <a:spcPts val="0"/>
              </a:spcBef>
              <a:spcAft>
                <a:spcPts val="0"/>
              </a:spcAft>
              <a:buNone/>
            </a:pPr>
            <a:r>
              <a:rPr b="1" lang="en-US" sz="3000"/>
              <a:t>Stable · </a:t>
            </a:r>
            <a:r>
              <a:rPr lang="en-US" sz="3000"/>
              <a:t>content and lexical order</a:t>
            </a:r>
            <a:endParaRPr/>
          </a:p>
          <a:p>
            <a:pPr indent="0" lvl="0" marL="0" marR="0" rtl="0" algn="l">
              <a:spcBef>
                <a:spcPts val="0"/>
              </a:spcBef>
              <a:spcAft>
                <a:spcPts val="0"/>
              </a:spcAft>
              <a:buNone/>
            </a:pPr>
            <a:r>
              <a:rPr b="1" lang="en-US" sz="3000"/>
              <a:t>Variable · </a:t>
            </a:r>
            <a:r>
              <a:rPr lang="en-US" sz="3000"/>
              <a:t>some Han–Nôm correspondences</a:t>
            </a:r>
            <a:endParaRPr/>
          </a:p>
          <a:p>
            <a:pPr indent="0" lvl="0" marL="0" marR="0" rtl="0" algn="l">
              <a:spcBef>
                <a:spcPts val="0"/>
              </a:spcBef>
              <a:spcAft>
                <a:spcPts val="0"/>
              </a:spcAft>
              <a:buNone/>
            </a:pPr>
            <a:r>
              <a:rPr b="1" lang="en-US" sz="3000"/>
              <a:t>Measures · </a:t>
            </a:r>
            <a:r>
              <a:rPr lang="en-US" sz="3000"/>
              <a:t>structure-retention rate + local-replacement rate</a:t>
            </a:r>
            <a:endParaRPr/>
          </a:p>
          <a:p>
            <a:pPr indent="0" lvl="0" marL="0" marR="0" rtl="0" algn="l">
              <a:spcBef>
                <a:spcPts val="0"/>
              </a:spcBef>
              <a:spcAft>
                <a:spcPts val="0"/>
              </a:spcAft>
              <a:buNone/>
            </a:pPr>
            <a:r>
              <a:rPr b="1" lang="en-US" sz="3000"/>
              <a:t>Claim · </a:t>
            </a:r>
            <a:r>
              <a:rPr lang="en-US" sz="3000"/>
              <a:t>a curriculum persists while reading technology changes</a:t>
            </a:r>
            <a:endParaRPr/>
          </a:p>
        </p:txBody>
      </p:sp>
      <p:sp>
        <p:nvSpPr>
          <p:cNvPr id="238" name="Google Shape;238;p11"/>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4">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39" name="Google Shape;239;p11"/>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240" name="Google Shape;240;p11"/>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41" name="Google Shape;241;p11"/>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42" name="Google Shape;242;p11"/>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43" name="Google Shape;243;p11"/>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44" name="Google Shape;244;p11"/>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245" name="Google Shape;245;p11"/>
          <p:cNvSpPr/>
          <p:nvPr/>
        </p:nvSpPr>
        <p:spPr>
          <a:xfrm>
            <a:off x="819150" y="8143875"/>
            <a:ext cx="4095750" cy="76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700">
                <a:solidFill>
                  <a:srgbClr val="253D46"/>
                </a:solidFill>
                <a:latin typeface="Calibri"/>
                <a:ea typeface="Calibri"/>
                <a:cs typeface="Calibri"/>
                <a:sym typeface="Calibri"/>
              </a:rPr>
              <a:t>CASE 2 · TEXT PAIR</a:t>
            </a:r>
            <a:endParaRPr/>
          </a:p>
        </p:txBody>
      </p:sp>
      <p:sp>
        <p:nvSpPr>
          <p:cNvPr id="246" name="Google Shape;246;p11"/>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11</a:t>
            </a:r>
            <a:endParaRPr/>
          </a:p>
        </p:txBody>
      </p:sp>
      <p:pic>
        <p:nvPicPr>
          <p:cNvPr id="247" name="Google Shape;247;p11"/>
          <p:cNvPicPr preferRelativeResize="0"/>
          <p:nvPr/>
        </p:nvPicPr>
        <p:blipFill>
          <a:blip r:embed="rId6">
            <a:alphaModFix/>
          </a:blip>
          <a:stretch>
            <a:fillRect/>
          </a:stretch>
        </p:blipFill>
        <p:spPr>
          <a:xfrm>
            <a:off x="9134388" y="2834437"/>
            <a:ext cx="4376026" cy="5644439"/>
          </a:xfrm>
          <a:prstGeom prst="rect">
            <a:avLst/>
          </a:prstGeom>
          <a:noFill/>
          <a:ln>
            <a:noFill/>
          </a:ln>
        </p:spPr>
      </p:pic>
      <p:pic>
        <p:nvPicPr>
          <p:cNvPr id="248" name="Google Shape;248;p11"/>
          <p:cNvPicPr preferRelativeResize="0"/>
          <p:nvPr/>
        </p:nvPicPr>
        <p:blipFill>
          <a:blip r:embed="rId7">
            <a:alphaModFix/>
          </a:blip>
          <a:stretch>
            <a:fillRect/>
          </a:stretch>
        </p:blipFill>
        <p:spPr>
          <a:xfrm>
            <a:off x="13607950" y="2834450"/>
            <a:ext cx="4095750" cy="570163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2"/>
          <p:cNvSpPr/>
          <p:nvPr/>
        </p:nvSpPr>
        <p:spPr>
          <a:xfrm>
            <a:off x="719138" y="2388394"/>
            <a:ext cx="8317706" cy="6536531"/>
          </a:xfrm>
          <a:custGeom>
            <a:rect b="b" l="l" r="r" t="t"/>
            <a:pathLst>
              <a:path extrusionOk="0" h="8715375" w="11090275">
                <a:moveTo>
                  <a:pt x="0" y="0"/>
                </a:moveTo>
                <a:lnTo>
                  <a:pt x="11090275" y="0"/>
                </a:lnTo>
                <a:lnTo>
                  <a:pt x="11090275" y="8715375"/>
                </a:lnTo>
                <a:lnTo>
                  <a:pt x="0" y="8715375"/>
                </a:lnTo>
                <a:close/>
              </a:path>
            </a:pathLst>
          </a:custGeom>
          <a:solidFill>
            <a:srgbClr val="EFB03A"/>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55" name="Google Shape;255;p12"/>
          <p:cNvSpPr/>
          <p:nvPr/>
        </p:nvSpPr>
        <p:spPr>
          <a:xfrm>
            <a:off x="719138" y="8222923"/>
            <a:ext cx="3881438" cy="701992"/>
          </a:xfrm>
          <a:custGeom>
            <a:rect b="b" l="l" r="r" t="t"/>
            <a:pathLst>
              <a:path extrusionOk="0" h="935990" w="5175250">
                <a:moveTo>
                  <a:pt x="0" y="0"/>
                </a:moveTo>
                <a:lnTo>
                  <a:pt x="5175250" y="0"/>
                </a:lnTo>
                <a:lnTo>
                  <a:pt x="5175250" y="935990"/>
                </a:lnTo>
                <a:lnTo>
                  <a:pt x="0" y="93599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56" name="Google Shape;256;p12"/>
          <p:cNvSpPr/>
          <p:nvPr/>
        </p:nvSpPr>
        <p:spPr>
          <a:xfrm>
            <a:off x="1028700" y="1148522"/>
            <a:ext cx="16847999" cy="1213812"/>
          </a:xfrm>
          <a:custGeom>
            <a:rect b="b" l="l" r="r" t="t"/>
            <a:pathLst>
              <a:path extrusionOk="0" h="1618417" w="22463999">
                <a:moveTo>
                  <a:pt x="0" y="0"/>
                </a:moveTo>
                <a:lnTo>
                  <a:pt x="22463999" y="0"/>
                </a:lnTo>
                <a:lnTo>
                  <a:pt x="22463999" y="1618417"/>
                </a:lnTo>
                <a:lnTo>
                  <a:pt x="0" y="1618417"/>
                </a:lnTo>
                <a:close/>
              </a:path>
            </a:pathLst>
          </a:custGeom>
          <a:blipFill rotWithShape="1">
            <a:blip r:embed="rId3">
              <a:alphaModFix amt="0"/>
            </a:blip>
            <a:stretch>
              <a:fillRect b="-204127" l="0" r="0" t="-23679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57" name="Google Shape;257;p12"/>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Vietnamese glosses reactivate an older text</a:t>
            </a:r>
            <a:endParaRPr/>
          </a:p>
        </p:txBody>
      </p:sp>
      <p:sp>
        <p:nvSpPr>
          <p:cNvPr id="258" name="Google Shape;258;p12"/>
          <p:cNvSpPr/>
          <p:nvPr/>
        </p:nvSpPr>
        <p:spPr>
          <a:xfrm>
            <a:off x="1113663" y="2769756"/>
            <a:ext cx="7431710" cy="508889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000"/>
              <a:t>Primary case · </a:t>
            </a:r>
            <a:r>
              <a:rPr lang="en-US" sz="3000"/>
              <a:t>《正一巫送见在科》</a:t>
            </a:r>
            <a:endParaRPr/>
          </a:p>
          <a:p>
            <a:pPr indent="0" lvl="0" marL="0" marR="0" rtl="0" algn="l">
              <a:spcBef>
                <a:spcPts val="0"/>
              </a:spcBef>
              <a:spcAft>
                <a:spcPts val="0"/>
              </a:spcAft>
              <a:buNone/>
            </a:pPr>
            <a:r>
              <a:rPr b="1" lang="en-US" sz="3000"/>
              <a:t>Main layer · </a:t>
            </a:r>
            <a:r>
              <a:rPr lang="en-US" sz="3000"/>
              <a:t>Nôm + Sawndip in a Zhuang ritual chant</a:t>
            </a:r>
            <a:endParaRPr/>
          </a:p>
          <a:p>
            <a:pPr indent="0" lvl="0" marL="0" marR="0" rtl="0" algn="l">
              <a:spcBef>
                <a:spcPts val="0"/>
              </a:spcBef>
              <a:spcAft>
                <a:spcPts val="0"/>
              </a:spcAft>
              <a:buNone/>
            </a:pPr>
            <a:r>
              <a:rPr b="1" lang="en-US" sz="3000"/>
              <a:t>Later layer · </a:t>
            </a:r>
            <a:r>
              <a:rPr lang="en-US" sz="3000"/>
              <a:t>blue Vietnamese spelling marks pronunciation</a:t>
            </a:r>
            <a:endParaRPr/>
          </a:p>
          <a:p>
            <a:pPr indent="0" lvl="0" marL="0" marR="0" rtl="0" algn="l">
              <a:spcBef>
                <a:spcPts val="0"/>
              </a:spcBef>
              <a:spcAft>
                <a:spcPts val="0"/>
              </a:spcAft>
              <a:buNone/>
            </a:pPr>
            <a:r>
              <a:rPr b="1" lang="en-US" sz="3000"/>
              <a:t>Operation · </a:t>
            </a:r>
            <a:r>
              <a:rPr lang="en-US" sz="3000"/>
              <a:t>the inherited book becomes pronounceable again</a:t>
            </a:r>
            <a:endParaRPr/>
          </a:p>
          <a:p>
            <a:pPr indent="0" lvl="0" marL="0" marR="0" rtl="0" algn="l">
              <a:spcBef>
                <a:spcPts val="0"/>
              </a:spcBef>
              <a:spcAft>
                <a:spcPts val="0"/>
              </a:spcAft>
              <a:buNone/>
            </a:pPr>
            <a:r>
              <a:rPr b="1" lang="en-US" sz="3000"/>
              <a:t>Limit · </a:t>
            </a:r>
            <a:r>
              <a:rPr lang="en-US" sz="3000"/>
              <a:t>later engagement ≠ original copying place</a:t>
            </a:r>
            <a:endParaRPr/>
          </a:p>
        </p:txBody>
      </p:sp>
      <p:sp>
        <p:nvSpPr>
          <p:cNvPr id="259" name="Google Shape;259;p12"/>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4">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60" name="Google Shape;260;p12"/>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261" name="Google Shape;261;p12"/>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62" name="Google Shape;262;p12"/>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63" name="Google Shape;263;p12"/>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64" name="Google Shape;264;p12"/>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65" name="Google Shape;265;p12"/>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266" name="Google Shape;266;p12"/>
          <p:cNvSpPr/>
          <p:nvPr/>
        </p:nvSpPr>
        <p:spPr>
          <a:xfrm>
            <a:off x="819150" y="8143875"/>
            <a:ext cx="4095750" cy="76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700">
                <a:solidFill>
                  <a:srgbClr val="253D46"/>
                </a:solidFill>
                <a:latin typeface="Calibri"/>
                <a:ea typeface="Calibri"/>
                <a:cs typeface="Calibri"/>
                <a:sym typeface="Calibri"/>
              </a:rPr>
              <a:t>CASE 3 · REACTIVATION</a:t>
            </a:r>
            <a:endParaRPr/>
          </a:p>
        </p:txBody>
      </p:sp>
      <p:sp>
        <p:nvSpPr>
          <p:cNvPr id="267" name="Google Shape;267;p12"/>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12</a:t>
            </a:r>
            <a:endParaRPr/>
          </a:p>
        </p:txBody>
      </p:sp>
      <p:pic>
        <p:nvPicPr>
          <p:cNvPr id="268" name="Google Shape;268;p12"/>
          <p:cNvPicPr preferRelativeResize="0"/>
          <p:nvPr/>
        </p:nvPicPr>
        <p:blipFill>
          <a:blip r:embed="rId6">
            <a:alphaModFix/>
          </a:blip>
          <a:stretch>
            <a:fillRect/>
          </a:stretch>
        </p:blipFill>
        <p:spPr>
          <a:xfrm>
            <a:off x="9115450" y="2590125"/>
            <a:ext cx="8867750" cy="6187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3"/>
          <p:cNvSpPr/>
          <p:nvPr/>
        </p:nvSpPr>
        <p:spPr>
          <a:xfrm>
            <a:off x="719138" y="2388394"/>
            <a:ext cx="8317706" cy="6536531"/>
          </a:xfrm>
          <a:custGeom>
            <a:rect b="b" l="l" r="r" t="t"/>
            <a:pathLst>
              <a:path extrusionOk="0" h="8715375" w="11090275">
                <a:moveTo>
                  <a:pt x="0" y="0"/>
                </a:moveTo>
                <a:lnTo>
                  <a:pt x="11090275" y="0"/>
                </a:lnTo>
                <a:lnTo>
                  <a:pt x="11090275" y="8715375"/>
                </a:lnTo>
                <a:lnTo>
                  <a:pt x="0" y="8715375"/>
                </a:lnTo>
                <a:close/>
              </a:path>
            </a:pathLst>
          </a:custGeom>
          <a:solidFill>
            <a:srgbClr val="EFB03A"/>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75" name="Google Shape;275;p13"/>
          <p:cNvSpPr/>
          <p:nvPr/>
        </p:nvSpPr>
        <p:spPr>
          <a:xfrm>
            <a:off x="719138" y="8222923"/>
            <a:ext cx="3881438" cy="701992"/>
          </a:xfrm>
          <a:custGeom>
            <a:rect b="b" l="l" r="r" t="t"/>
            <a:pathLst>
              <a:path extrusionOk="0" h="935990" w="5175250">
                <a:moveTo>
                  <a:pt x="0" y="0"/>
                </a:moveTo>
                <a:lnTo>
                  <a:pt x="5175250" y="0"/>
                </a:lnTo>
                <a:lnTo>
                  <a:pt x="5175250" y="935990"/>
                </a:lnTo>
                <a:lnTo>
                  <a:pt x="0" y="93599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76" name="Google Shape;276;p13"/>
          <p:cNvSpPr/>
          <p:nvPr/>
        </p:nvSpPr>
        <p:spPr>
          <a:xfrm>
            <a:off x="1028700" y="1148522"/>
            <a:ext cx="16847999" cy="1213812"/>
          </a:xfrm>
          <a:custGeom>
            <a:rect b="b" l="l" r="r" t="t"/>
            <a:pathLst>
              <a:path extrusionOk="0" h="1618417" w="22463999">
                <a:moveTo>
                  <a:pt x="0" y="0"/>
                </a:moveTo>
                <a:lnTo>
                  <a:pt x="22463999" y="0"/>
                </a:lnTo>
                <a:lnTo>
                  <a:pt x="22463999" y="1618417"/>
                </a:lnTo>
                <a:lnTo>
                  <a:pt x="0" y="1618417"/>
                </a:lnTo>
                <a:close/>
              </a:path>
            </a:pathLst>
          </a:custGeom>
          <a:blipFill rotWithShape="1">
            <a:blip r:embed="rId3">
              <a:alphaModFix amt="0"/>
            </a:blip>
            <a:stretch>
              <a:fillRect b="-204127" l="0" r="0" t="-23679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77" name="Google Shape;277;p13"/>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Ritual language makes loss addressable</a:t>
            </a:r>
            <a:endParaRPr/>
          </a:p>
        </p:txBody>
      </p:sp>
      <p:sp>
        <p:nvSpPr>
          <p:cNvPr id="278" name="Google Shape;278;p13"/>
          <p:cNvSpPr/>
          <p:nvPr/>
        </p:nvSpPr>
        <p:spPr>
          <a:xfrm>
            <a:off x="1113663" y="2769756"/>
            <a:ext cx="7431710" cy="508889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000"/>
              <a:t>Text · </a:t>
            </a:r>
            <a:r>
              <a:rPr lang="en-US" sz="3000"/>
              <a:t>《送圣母小儿用》</a:t>
            </a:r>
            <a:endParaRPr/>
          </a:p>
          <a:p>
            <a:pPr indent="0" lvl="0" marL="0" marR="0" rtl="0" algn="l">
              <a:spcBef>
                <a:spcPts val="0"/>
              </a:spcBef>
              <a:spcAft>
                <a:spcPts val="0"/>
              </a:spcAft>
              <a:buNone/>
            </a:pPr>
            <a:r>
              <a:rPr b="1" lang="en-US" sz="3000"/>
              <a:t>World · </a:t>
            </a:r>
            <a:r>
              <a:rPr lang="en-US" sz="3000"/>
              <a:t>Holy Mother · Flower Goddess · child · hell-breaking</a:t>
            </a:r>
            <a:endParaRPr/>
          </a:p>
          <a:p>
            <a:pPr indent="0" lvl="0" marL="0" marR="0" rtl="0" algn="l">
              <a:spcBef>
                <a:spcPts val="0"/>
              </a:spcBef>
              <a:spcAft>
                <a:spcPts val="0"/>
              </a:spcAft>
              <a:buNone/>
            </a:pPr>
            <a:r>
              <a:rPr b="1" lang="en-US" sz="3000"/>
              <a:t>Sequence · </a:t>
            </a:r>
            <a:r>
              <a:rPr lang="en-US" sz="3000"/>
              <a:t>the dead is refined; the child enters a celestial realm</a:t>
            </a:r>
            <a:endParaRPr/>
          </a:p>
          <a:p>
            <a:pPr indent="0" lvl="0" marL="0" marR="0" rtl="0" algn="l">
              <a:spcBef>
                <a:spcPts val="0"/>
              </a:spcBef>
              <a:spcAft>
                <a:spcPts val="0"/>
              </a:spcAft>
              <a:buNone/>
            </a:pPr>
            <a:r>
              <a:rPr b="1" lang="en-US" sz="3000"/>
              <a:t>Relation · </a:t>
            </a:r>
            <a:r>
              <a:rPr lang="en-US" sz="3000"/>
              <a:t>child · family · ritual specialist · sacred world</a:t>
            </a:r>
            <a:endParaRPr/>
          </a:p>
          <a:p>
            <a:pPr indent="0" lvl="0" marL="0" marR="0" rtl="0" algn="l">
              <a:spcBef>
                <a:spcPts val="0"/>
              </a:spcBef>
              <a:spcAft>
                <a:spcPts val="0"/>
              </a:spcAft>
              <a:buNone/>
            </a:pPr>
            <a:r>
              <a:rPr b="1" lang="en-US" sz="3000"/>
              <a:t>Boundary · </a:t>
            </a:r>
            <a:r>
              <a:rPr lang="en-US" sz="3000"/>
              <a:t>authorized care, not recovered private grief</a:t>
            </a:r>
            <a:endParaRPr/>
          </a:p>
        </p:txBody>
      </p:sp>
      <p:sp>
        <p:nvSpPr>
          <p:cNvPr id="279" name="Google Shape;279;p13"/>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4">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80" name="Google Shape;280;p13"/>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281" name="Google Shape;281;p13"/>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82" name="Google Shape;282;p13"/>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83" name="Google Shape;283;p13"/>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84" name="Google Shape;284;p13"/>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85" name="Google Shape;285;p13"/>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286" name="Google Shape;286;p13"/>
          <p:cNvSpPr/>
          <p:nvPr/>
        </p:nvSpPr>
        <p:spPr>
          <a:xfrm>
            <a:off x="819150" y="8143875"/>
            <a:ext cx="4095750" cy="76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700">
                <a:solidFill>
                  <a:srgbClr val="253D46"/>
                </a:solidFill>
                <a:latin typeface="Calibri"/>
                <a:ea typeface="Calibri"/>
                <a:cs typeface="Calibri"/>
                <a:sym typeface="Calibri"/>
              </a:rPr>
              <a:t>CASE 4 · RITUAL CARE</a:t>
            </a:r>
            <a:endParaRPr/>
          </a:p>
        </p:txBody>
      </p:sp>
      <p:sp>
        <p:nvSpPr>
          <p:cNvPr id="287" name="Google Shape;287;p13"/>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13</a:t>
            </a:r>
            <a:endParaRPr/>
          </a:p>
        </p:txBody>
      </p:sp>
      <p:pic>
        <p:nvPicPr>
          <p:cNvPr id="288" name="Google Shape;288;p13"/>
          <p:cNvPicPr preferRelativeResize="0"/>
          <p:nvPr/>
        </p:nvPicPr>
        <p:blipFill>
          <a:blip r:embed="rId6">
            <a:alphaModFix/>
          </a:blip>
          <a:stretch>
            <a:fillRect/>
          </a:stretch>
        </p:blipFill>
        <p:spPr>
          <a:xfrm rot="-5400000">
            <a:off x="8789488" y="3345615"/>
            <a:ext cx="4939573" cy="3791999"/>
          </a:xfrm>
          <a:prstGeom prst="rect">
            <a:avLst/>
          </a:prstGeom>
          <a:noFill/>
          <a:ln>
            <a:noFill/>
          </a:ln>
        </p:spPr>
      </p:pic>
      <p:pic>
        <p:nvPicPr>
          <p:cNvPr id="289" name="Google Shape;289;p13"/>
          <p:cNvPicPr preferRelativeResize="0"/>
          <p:nvPr/>
        </p:nvPicPr>
        <p:blipFill>
          <a:blip r:embed="rId7">
            <a:alphaModFix/>
          </a:blip>
          <a:stretch>
            <a:fillRect/>
          </a:stretch>
        </p:blipFill>
        <p:spPr>
          <a:xfrm rot="-5400000">
            <a:off x="13121025" y="3177474"/>
            <a:ext cx="5367475" cy="41282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3fabeab0695_0_0"/>
          <p:cNvSpPr/>
          <p:nvPr/>
        </p:nvSpPr>
        <p:spPr>
          <a:xfrm>
            <a:off x="719138" y="2388394"/>
            <a:ext cx="8317706" cy="6536531"/>
          </a:xfrm>
          <a:custGeom>
            <a:rect b="b" l="l" r="r" t="t"/>
            <a:pathLst>
              <a:path extrusionOk="0" h="8715375" w="11090275">
                <a:moveTo>
                  <a:pt x="0" y="0"/>
                </a:moveTo>
                <a:lnTo>
                  <a:pt x="11090275" y="0"/>
                </a:lnTo>
                <a:lnTo>
                  <a:pt x="11090275" y="8715375"/>
                </a:lnTo>
                <a:lnTo>
                  <a:pt x="0" y="8715375"/>
                </a:lnTo>
                <a:close/>
              </a:path>
            </a:pathLst>
          </a:custGeom>
          <a:solidFill>
            <a:srgbClr val="EFB03A"/>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96" name="Google Shape;296;g3fabeab0695_0_0"/>
          <p:cNvSpPr/>
          <p:nvPr/>
        </p:nvSpPr>
        <p:spPr>
          <a:xfrm>
            <a:off x="719138" y="8222923"/>
            <a:ext cx="3881438" cy="701993"/>
          </a:xfrm>
          <a:custGeom>
            <a:rect b="b" l="l" r="r" t="t"/>
            <a:pathLst>
              <a:path extrusionOk="0" h="935990" w="5175250">
                <a:moveTo>
                  <a:pt x="0" y="0"/>
                </a:moveTo>
                <a:lnTo>
                  <a:pt x="5175250" y="0"/>
                </a:lnTo>
                <a:lnTo>
                  <a:pt x="5175250" y="935990"/>
                </a:lnTo>
                <a:lnTo>
                  <a:pt x="0" y="935990"/>
                </a:lnTo>
                <a:close/>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97" name="Google Shape;297;g3fabeab0695_0_0"/>
          <p:cNvSpPr/>
          <p:nvPr/>
        </p:nvSpPr>
        <p:spPr>
          <a:xfrm>
            <a:off x="1028700" y="1148522"/>
            <a:ext cx="16847999" cy="1213813"/>
          </a:xfrm>
          <a:custGeom>
            <a:rect b="b" l="l" r="r" t="t"/>
            <a:pathLst>
              <a:path extrusionOk="0" h="1618417" w="22463999">
                <a:moveTo>
                  <a:pt x="0" y="0"/>
                </a:moveTo>
                <a:lnTo>
                  <a:pt x="22463999" y="0"/>
                </a:lnTo>
                <a:lnTo>
                  <a:pt x="22463999" y="1618417"/>
                </a:lnTo>
                <a:lnTo>
                  <a:pt x="0" y="1618417"/>
                </a:lnTo>
                <a:close/>
              </a:path>
            </a:pathLst>
          </a:custGeom>
          <a:blipFill rotWithShape="1">
            <a:blip r:embed="rId3">
              <a:alphaModFix amt="0"/>
            </a:blip>
            <a:stretch>
              <a:fillRect b="-204133" l="0" r="0" t="-23678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298" name="Google Shape;298;g3fabeab0695_0_0"/>
          <p:cNvSpPr/>
          <p:nvPr/>
        </p:nvSpPr>
        <p:spPr>
          <a:xfrm>
            <a:off x="1028700" y="1381125"/>
            <a:ext cx="16840200" cy="1124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Familiar immortals enter a Holy Mother frame</a:t>
            </a:r>
            <a:endParaRPr/>
          </a:p>
        </p:txBody>
      </p:sp>
      <p:sp>
        <p:nvSpPr>
          <p:cNvPr id="299" name="Google Shape;299;g3fabeab0695_0_0"/>
          <p:cNvSpPr/>
          <p:nvPr/>
        </p:nvSpPr>
        <p:spPr>
          <a:xfrm>
            <a:off x="1113663" y="2769756"/>
            <a:ext cx="7431600" cy="5088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2800"/>
              <a:t>Text/date · </a:t>
            </a:r>
            <a:r>
              <a:rPr lang="en-US" sz="2800"/>
              <a:t>《正本送小儿沃化巫送通用》 · Lu Huangju · 1918</a:t>
            </a:r>
            <a:endParaRPr/>
          </a:p>
          <a:p>
            <a:pPr indent="0" lvl="0" marL="0" marR="0" rtl="0" algn="l">
              <a:spcBef>
                <a:spcPts val="0"/>
              </a:spcBef>
              <a:spcAft>
                <a:spcPts val="0"/>
              </a:spcAft>
              <a:buNone/>
            </a:pPr>
            <a:r>
              <a:rPr b="1" lang="en-US" sz="2800"/>
              <a:t>Sequence · </a:t>
            </a:r>
            <a:r>
              <a:rPr lang="en-US" sz="2800"/>
              <a:t>‘八圣母都仙’ · 腾大一/二/三圣母都仙</a:t>
            </a:r>
            <a:endParaRPr/>
          </a:p>
          <a:p>
            <a:pPr indent="0" lvl="0" marL="0" marR="0" rtl="0" algn="l">
              <a:spcBef>
                <a:spcPts val="0"/>
              </a:spcBef>
              <a:spcAft>
                <a:spcPts val="0"/>
              </a:spcAft>
              <a:buNone/>
            </a:pPr>
            <a:r>
              <a:rPr b="1" lang="en-US" sz="2800"/>
              <a:t>Named figures · </a:t>
            </a:r>
            <a:r>
              <a:rPr lang="en-US" sz="2800"/>
              <a:t>Han Zhongli · Zhang Guolao · Lü Dongbin …</a:t>
            </a:r>
            <a:endParaRPr/>
          </a:p>
          <a:p>
            <a:pPr indent="0" lvl="0" marL="0" marR="0" rtl="0" algn="l">
              <a:spcBef>
                <a:spcPts val="0"/>
              </a:spcBef>
              <a:spcAft>
                <a:spcPts val="0"/>
              </a:spcAft>
              <a:buNone/>
            </a:pPr>
            <a:r>
              <a:rPr b="1" lang="en-US" sz="2800"/>
              <a:t>Operation · </a:t>
            </a:r>
            <a:r>
              <a:rPr lang="en-US" sz="2800"/>
              <a:t>mostly male Eight-Immortal names enter a repeated shengmu frame</a:t>
            </a:r>
            <a:endParaRPr/>
          </a:p>
          <a:p>
            <a:pPr indent="0" lvl="0" marL="0" marR="0" rtl="0" algn="l">
              <a:spcBef>
                <a:spcPts val="0"/>
              </a:spcBef>
              <a:spcAft>
                <a:spcPts val="0"/>
              </a:spcAft>
              <a:buNone/>
            </a:pPr>
            <a:r>
              <a:rPr b="1" lang="en-US" sz="2800"/>
              <a:t>Limit · </a:t>
            </a:r>
            <a:r>
              <a:rPr lang="en-US" sz="2800"/>
              <a:t>re-framing ≠ demonstrated literal gender conversion</a:t>
            </a:r>
            <a:endParaRPr/>
          </a:p>
        </p:txBody>
      </p:sp>
      <p:sp>
        <p:nvSpPr>
          <p:cNvPr id="300" name="Google Shape;300;g3fabeab0695_0_0"/>
          <p:cNvSpPr/>
          <p:nvPr/>
        </p:nvSpPr>
        <p:spPr>
          <a:xfrm>
            <a:off x="1028700" y="405106"/>
            <a:ext cx="4388883" cy="291465"/>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4">
              <a:alphaModFix/>
            </a:blip>
            <a:stretch>
              <a:fillRect b="-1820" l="0" r="0" t="-182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01" name="Google Shape;301;g3fabeab0695_0_0"/>
          <p:cNvSpPr/>
          <p:nvPr/>
        </p:nvSpPr>
        <p:spPr>
          <a:xfrm>
            <a:off x="1028700" y="816768"/>
            <a:ext cx="4376100" cy="211800"/>
          </a:xfrm>
          <a:prstGeom prst="rect">
            <a:avLst/>
          </a:prstGeom>
          <a:noFill/>
          <a:ln>
            <a:noFill/>
          </a:ln>
        </p:spPr>
        <p:txBody>
          <a:bodyPr anchorCtr="0" anchor="t" bIns="0" lIns="0" spcFirstLastPara="1" rIns="0" wrap="square" tIns="0">
            <a:no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302" name="Google Shape;302;g3fabeab0695_0_0"/>
          <p:cNvSpPr/>
          <p:nvPr/>
        </p:nvSpPr>
        <p:spPr>
          <a:xfrm>
            <a:off x="0" y="9258970"/>
            <a:ext cx="18284749" cy="1041284"/>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03" name="Google Shape;303;g3fabeab0695_0_0"/>
          <p:cNvSpPr/>
          <p:nvPr/>
        </p:nvSpPr>
        <p:spPr>
          <a:xfrm>
            <a:off x="0" y="9191998"/>
            <a:ext cx="18288000" cy="1108500"/>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04" name="Google Shape;304;g3fabeab0695_0_0"/>
          <p:cNvSpPr/>
          <p:nvPr/>
        </p:nvSpPr>
        <p:spPr>
          <a:xfrm>
            <a:off x="1028700" y="9482383"/>
            <a:ext cx="2160588" cy="588963"/>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05" name="Google Shape;305;g3fabeab0695_0_0"/>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69" l="0" r="0" t="-30098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06" name="Google Shape;306;g3fabeab0695_0_0"/>
          <p:cNvSpPr/>
          <p:nvPr/>
        </p:nvSpPr>
        <p:spPr>
          <a:xfrm>
            <a:off x="6237513" y="9505951"/>
            <a:ext cx="10709400" cy="623100"/>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307" name="Google Shape;307;g3fabeab0695_0_0"/>
          <p:cNvSpPr/>
          <p:nvPr/>
        </p:nvSpPr>
        <p:spPr>
          <a:xfrm>
            <a:off x="374518" y="8177800"/>
            <a:ext cx="4095900" cy="762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700">
                <a:solidFill>
                  <a:srgbClr val="253D46"/>
                </a:solidFill>
                <a:latin typeface="Calibri"/>
                <a:ea typeface="Calibri"/>
                <a:cs typeface="Calibri"/>
                <a:sym typeface="Calibri"/>
              </a:rPr>
              <a:t>CASE 5 · RITUAL RE-FRAMING</a:t>
            </a:r>
            <a:endParaRPr/>
          </a:p>
        </p:txBody>
      </p:sp>
      <p:sp>
        <p:nvSpPr>
          <p:cNvPr id="308" name="Google Shape;308;g3fabeab0695_0_0"/>
          <p:cNvSpPr/>
          <p:nvPr/>
        </p:nvSpPr>
        <p:spPr>
          <a:xfrm>
            <a:off x="15483839" y="9634965"/>
            <a:ext cx="2133600" cy="365100"/>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14</a:t>
            </a:r>
            <a:endParaRPr/>
          </a:p>
        </p:txBody>
      </p:sp>
      <p:pic>
        <p:nvPicPr>
          <p:cNvPr id="309" name="Google Shape;309;g3fabeab0695_0_0"/>
          <p:cNvPicPr preferRelativeResize="0"/>
          <p:nvPr/>
        </p:nvPicPr>
        <p:blipFill>
          <a:blip r:embed="rId6">
            <a:alphaModFix/>
          </a:blip>
          <a:stretch>
            <a:fillRect/>
          </a:stretch>
        </p:blipFill>
        <p:spPr>
          <a:xfrm>
            <a:off x="8545275" y="2845225"/>
            <a:ext cx="9590325" cy="5622875"/>
          </a:xfrm>
          <a:prstGeom prst="rect">
            <a:avLst/>
          </a:prstGeom>
          <a:noFill/>
          <a:ln>
            <a:noFill/>
          </a:ln>
        </p:spPr>
      </p:pic>
      <p:sp>
        <p:nvSpPr>
          <p:cNvPr id="310" name="Google Shape;310;g3fabeab0695_0_0"/>
          <p:cNvSpPr/>
          <p:nvPr/>
        </p:nvSpPr>
        <p:spPr>
          <a:xfrm>
            <a:off x="9182100" y="5524500"/>
            <a:ext cx="533400" cy="1409700"/>
          </a:xfrm>
          <a:prstGeom prst="rect">
            <a:avLst/>
          </a:prstGeom>
          <a:solidFill>
            <a:srgbClr val="EFB03A">
              <a:alpha val="5880"/>
            </a:srgbClr>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1" name="Google Shape;311;g3fabeab0695_0_0"/>
          <p:cNvSpPr/>
          <p:nvPr/>
        </p:nvSpPr>
        <p:spPr>
          <a:xfrm>
            <a:off x="15163800" y="2845225"/>
            <a:ext cx="533400" cy="1409700"/>
          </a:xfrm>
          <a:prstGeom prst="rect">
            <a:avLst/>
          </a:prstGeom>
          <a:solidFill>
            <a:srgbClr val="EFB03A">
              <a:alpha val="5880"/>
            </a:srgbClr>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2" name="Google Shape;312;g3fabeab0695_0_0"/>
          <p:cNvSpPr/>
          <p:nvPr/>
        </p:nvSpPr>
        <p:spPr>
          <a:xfrm>
            <a:off x="9182100" y="5524500"/>
            <a:ext cx="533400" cy="1409700"/>
          </a:xfrm>
          <a:prstGeom prst="rect">
            <a:avLst/>
          </a:prstGeom>
          <a:solidFill>
            <a:srgbClr val="EFB03A">
              <a:alpha val="5880"/>
            </a:srgbClr>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 name="Google Shape;313;g3fabeab0695_0_0"/>
          <p:cNvSpPr/>
          <p:nvPr/>
        </p:nvSpPr>
        <p:spPr>
          <a:xfrm>
            <a:off x="9182100" y="5524500"/>
            <a:ext cx="533400" cy="1409700"/>
          </a:xfrm>
          <a:prstGeom prst="rect">
            <a:avLst/>
          </a:prstGeom>
          <a:solidFill>
            <a:srgbClr val="EFB03A">
              <a:alpha val="5880"/>
            </a:srgbClr>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4" name="Google Shape;314;g3fabeab0695_0_0"/>
          <p:cNvSpPr/>
          <p:nvPr/>
        </p:nvSpPr>
        <p:spPr>
          <a:xfrm>
            <a:off x="16283950" y="2769750"/>
            <a:ext cx="533400" cy="1409700"/>
          </a:xfrm>
          <a:prstGeom prst="rect">
            <a:avLst/>
          </a:prstGeom>
          <a:solidFill>
            <a:srgbClr val="EFB03A">
              <a:alpha val="5880"/>
            </a:srgbClr>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 name="Google Shape;315;g3fabeab0695_0_0"/>
          <p:cNvSpPr/>
          <p:nvPr/>
        </p:nvSpPr>
        <p:spPr>
          <a:xfrm>
            <a:off x="11544300" y="5315025"/>
            <a:ext cx="533400" cy="1409700"/>
          </a:xfrm>
          <a:prstGeom prst="rect">
            <a:avLst/>
          </a:prstGeom>
          <a:solidFill>
            <a:srgbClr val="EFB03A">
              <a:alpha val="5880"/>
            </a:srgbClr>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g3fabeab0695_0_0"/>
          <p:cNvSpPr/>
          <p:nvPr/>
        </p:nvSpPr>
        <p:spPr>
          <a:xfrm>
            <a:off x="12687300" y="2845225"/>
            <a:ext cx="533400" cy="1409700"/>
          </a:xfrm>
          <a:prstGeom prst="rect">
            <a:avLst/>
          </a:prstGeom>
          <a:solidFill>
            <a:srgbClr val="EFB03A">
              <a:alpha val="5880"/>
            </a:srgbClr>
          </a:solid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15"/>
          <p:cNvSpPr/>
          <p:nvPr/>
        </p:nvSpPr>
        <p:spPr>
          <a:xfrm>
            <a:off x="875971" y="1276814"/>
            <a:ext cx="16847999" cy="1080000"/>
          </a:xfrm>
          <a:custGeom>
            <a:rect b="b" l="l" r="r" t="t"/>
            <a:pathLst>
              <a:path extrusionOk="0" h="1440000" w="22463999">
                <a:moveTo>
                  <a:pt x="0" y="0"/>
                </a:moveTo>
                <a:lnTo>
                  <a:pt x="22463999" y="0"/>
                </a:lnTo>
                <a:lnTo>
                  <a:pt x="22463999" y="1440000"/>
                </a:lnTo>
                <a:lnTo>
                  <a:pt x="0" y="1440000"/>
                </a:lnTo>
                <a:close/>
              </a:path>
            </a:pathLst>
          </a:custGeom>
          <a:blipFill rotWithShape="1">
            <a:blip r:embed="rId3">
              <a:alphaModFix amt="0"/>
            </a:blip>
            <a:stretch>
              <a:fillRect b="-253951" l="0" r="0" t="-25395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23" name="Google Shape;323;p15"/>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Ancestral geographies authorize belonging</a:t>
            </a:r>
            <a:endParaRPr/>
          </a:p>
        </p:txBody>
      </p:sp>
      <p:graphicFrame>
        <p:nvGraphicFramePr>
          <p:cNvPr id="324" name="Google Shape;324;p15"/>
          <p:cNvGraphicFramePr/>
          <p:nvPr/>
        </p:nvGraphicFramePr>
        <p:xfrm>
          <a:off x="564028" y="2636509"/>
          <a:ext cx="3000000" cy="3000000"/>
        </p:xfrm>
        <a:graphic>
          <a:graphicData uri="http://schemas.openxmlformats.org/drawingml/2006/table">
            <a:tbl>
              <a:tblPr>
                <a:noFill/>
                <a:tableStyleId>{82589205-E443-4D1C-9A19-ADCEFE48251E}</a:tableStyleId>
              </a:tblPr>
              <a:tblGrid>
                <a:gridCol w="8349400"/>
                <a:gridCol w="4310125"/>
                <a:gridCol w="4180650"/>
              </a:tblGrid>
              <a:tr h="552450">
                <a:tc>
                  <a:txBody>
                    <a:bodyPr/>
                    <a:lstStyle/>
                    <a:p>
                      <a:pPr indent="0" lvl="0" marL="0" marR="0" rtl="0" algn="l">
                        <a:lnSpc>
                          <a:spcPct val="120000"/>
                        </a:lnSpc>
                        <a:spcBef>
                          <a:spcPts val="0"/>
                        </a:spcBef>
                        <a:spcAft>
                          <a:spcPts val="0"/>
                        </a:spcAft>
                        <a:buClr>
                          <a:srgbClr val="000000"/>
                        </a:buClr>
                        <a:buSzPts val="2100"/>
                        <a:buFont typeface="Arial"/>
                        <a:buNone/>
                      </a:pPr>
                      <a:r>
                        <a:rPr b="1" lang="en-US" sz="2100" u="none" cap="none" strike="noStrike">
                          <a:solidFill>
                            <a:srgbClr val="FFFFFF"/>
                          </a:solidFill>
                          <a:latin typeface="Arial"/>
                          <a:ea typeface="Arial"/>
                          <a:cs typeface="Arial"/>
                          <a:sym typeface="Arial"/>
                        </a:rPr>
                        <a:t>Current catalogue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100"/>
                        <a:buFont typeface="Arial"/>
                        <a:buNone/>
                      </a:pPr>
                      <a:r>
                        <a:rPr b="1" lang="en-US" sz="2100" u="none" cap="none" strike="noStrike">
                          <a:solidFill>
                            <a:srgbClr val="FFFFFF"/>
                          </a:solidFill>
                          <a:latin typeface="Arial"/>
                          <a:ea typeface="Arial"/>
                          <a:cs typeface="Arial"/>
                          <a:sym typeface="Arial"/>
                        </a:rPr>
                        <a:t>Formula</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100"/>
                        <a:buFont typeface="Arial"/>
                        <a:buNone/>
                      </a:pPr>
                      <a:r>
                        <a:rPr b="1" lang="en-US" sz="2100" u="none" cap="none" strike="noStrike">
                          <a:solidFill>
                            <a:srgbClr val="FFFFFF"/>
                          </a:solidFill>
                          <a:latin typeface="Arial"/>
                          <a:ea typeface="Arial"/>
                          <a:cs typeface="Arial"/>
                          <a:sym typeface="Arial"/>
                        </a:rPr>
                        <a:t>Occurrences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77 records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Jiangxia</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5</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77 records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Yanmen / Longxi</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1 / 1</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graphicFrame>
        <p:nvGraphicFramePr>
          <p:cNvPr id="325" name="Google Shape;325;p15"/>
          <p:cNvGraphicFramePr/>
          <p:nvPr/>
        </p:nvGraphicFramePr>
        <p:xfrm>
          <a:off x="565089" y="5196352"/>
          <a:ext cx="3000000" cy="3000000"/>
        </p:xfrm>
        <a:graphic>
          <a:graphicData uri="http://schemas.openxmlformats.org/drawingml/2006/table">
            <a:tbl>
              <a:tblPr>
                <a:noFill/>
                <a:tableStyleId>{82589205-E443-4D1C-9A19-ADCEFE48251E}</a:tableStyleId>
              </a:tblPr>
              <a:tblGrid>
                <a:gridCol w="4210050"/>
                <a:gridCol w="4210050"/>
                <a:gridCol w="4210050"/>
                <a:gridCol w="4210050"/>
              </a:tblGrid>
              <a:tr h="552450">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Scope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Textual work</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Emotional relation</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Limit</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Current 77</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surname + prestige geography</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descendants · ancestors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not migration</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Broader 139</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Hejian also in abstract</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aspiration · authority</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needs genealogy</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sp>
        <p:nvSpPr>
          <p:cNvPr id="326" name="Google Shape;326;p15"/>
          <p:cNvSpPr/>
          <p:nvPr/>
        </p:nvSpPr>
        <p:spPr>
          <a:xfrm>
            <a:off x="564028" y="7541786"/>
            <a:ext cx="16850182" cy="171926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400">
                <a:solidFill>
                  <a:srgbClr val="074784"/>
                </a:solidFill>
              </a:rPr>
              <a:t>A lineage formula can authorize belonging without proving biological origin or a Central Plains itinerary.</a:t>
            </a:r>
            <a:endParaRPr/>
          </a:p>
        </p:txBody>
      </p:sp>
      <p:sp>
        <p:nvSpPr>
          <p:cNvPr id="327" name="Google Shape;327;p15"/>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28" name="Google Shape;328;p15"/>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29" name="Google Shape;329;p15"/>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30" name="Google Shape;330;p15"/>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31" name="Google Shape;331;p15"/>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332" name="Google Shape;332;p15"/>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33" name="Google Shape;333;p15"/>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334" name="Google Shape;334;p15"/>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15</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16"/>
          <p:cNvSpPr/>
          <p:nvPr/>
        </p:nvSpPr>
        <p:spPr>
          <a:xfrm>
            <a:off x="7049119" y="0"/>
            <a:ext cx="11238928" cy="10287000"/>
          </a:xfrm>
          <a:custGeom>
            <a:rect b="b" l="l" r="r" t="t"/>
            <a:pathLst>
              <a:path extrusionOk="0" h="13716000" w="14985237">
                <a:moveTo>
                  <a:pt x="0" y="0"/>
                </a:moveTo>
                <a:lnTo>
                  <a:pt x="14985237" y="0"/>
                </a:lnTo>
                <a:lnTo>
                  <a:pt x="14985237" y="13716000"/>
                </a:lnTo>
                <a:lnTo>
                  <a:pt x="0" y="13716000"/>
                </a:lnTo>
                <a:close/>
              </a:path>
            </a:pathLst>
          </a:custGeom>
          <a:solidFill>
            <a:srgbClr val="EFB03A">
              <a:alpha val="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41" name="Google Shape;341;p16"/>
          <p:cNvSpPr/>
          <p:nvPr/>
        </p:nvSpPr>
        <p:spPr>
          <a:xfrm>
            <a:off x="1028700" y="2450306"/>
            <a:ext cx="4786313" cy="5555075"/>
          </a:xfrm>
          <a:custGeom>
            <a:rect b="b" l="l" r="r" t="t"/>
            <a:pathLst>
              <a:path extrusionOk="0" h="7406768" w="6381752">
                <a:moveTo>
                  <a:pt x="0" y="0"/>
                </a:moveTo>
                <a:lnTo>
                  <a:pt x="6381752" y="0"/>
                </a:lnTo>
                <a:lnTo>
                  <a:pt x="6381752" y="7406768"/>
                </a:lnTo>
                <a:lnTo>
                  <a:pt x="0" y="7406768"/>
                </a:lnTo>
                <a:close/>
              </a:path>
            </a:pathLst>
          </a:custGeom>
          <a:blipFill rotWithShape="1">
            <a:blip r:embed="rId3">
              <a:alphaModFix amt="0"/>
            </a:blip>
            <a:stretch>
              <a:fillRect b="0" l="-98907" r="-98907"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42" name="Google Shape;342;p16"/>
          <p:cNvSpPr/>
          <p:nvPr/>
        </p:nvSpPr>
        <p:spPr>
          <a:xfrm>
            <a:off x="1028700" y="2321719"/>
            <a:ext cx="4786311" cy="568366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6400">
                <a:solidFill>
                  <a:srgbClr val="253D46"/>
                </a:solidFill>
              </a:rPr>
              <a:t>Five</a:t>
            </a:r>
            <a:br>
              <a:rPr b="1" lang="en-US" sz="6400">
                <a:solidFill>
                  <a:srgbClr val="253D46"/>
                </a:solidFill>
              </a:rPr>
            </a:br>
            <a:r>
              <a:rPr b="1" lang="en-US" sz="6400">
                <a:solidFill>
                  <a:srgbClr val="253D46"/>
                </a:solidFill>
              </a:rPr>
              <a:t>modes</a:t>
            </a:r>
            <a:endParaRPr/>
          </a:p>
        </p:txBody>
      </p:sp>
      <p:sp>
        <p:nvSpPr>
          <p:cNvPr id="343" name="Google Shape;343;p16"/>
          <p:cNvSpPr/>
          <p:nvPr/>
        </p:nvSpPr>
        <p:spPr>
          <a:xfrm>
            <a:off x="7736681" y="2450306"/>
            <a:ext cx="9608343" cy="6065043"/>
          </a:xfrm>
          <a:custGeom>
            <a:rect b="b" l="l" r="r" t="t"/>
            <a:pathLst>
              <a:path extrusionOk="0" h="8086724" w="12811124">
                <a:moveTo>
                  <a:pt x="0" y="0"/>
                </a:moveTo>
                <a:lnTo>
                  <a:pt x="12811124" y="0"/>
                </a:lnTo>
                <a:lnTo>
                  <a:pt x="12811124" y="8086724"/>
                </a:lnTo>
                <a:lnTo>
                  <a:pt x="0" y="8086724"/>
                </a:lnTo>
                <a:close/>
              </a:path>
            </a:pathLst>
          </a:custGeom>
          <a:blipFill rotWithShape="1">
            <a:blip r:embed="rId3">
              <a:alphaModFix amt="0"/>
            </a:blip>
            <a:stretch>
              <a:fillRect b="0" l="-30987" r="-30987"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44" name="Google Shape;344;p16"/>
          <p:cNvSpPr/>
          <p:nvPr/>
        </p:nvSpPr>
        <p:spPr>
          <a:xfrm>
            <a:off x="7736681" y="2371725"/>
            <a:ext cx="9608344" cy="6143625"/>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100"/>
              <a:t>Maintain · </a:t>
            </a:r>
            <a:r>
              <a:rPr lang="en-US" sz="3100"/>
              <a:t>keep a functional repertoire available</a:t>
            </a:r>
            <a:endParaRPr/>
          </a:p>
          <a:p>
            <a:pPr indent="0" lvl="0" marL="0" marR="0" rtl="0" algn="l">
              <a:spcBef>
                <a:spcPts val="0"/>
              </a:spcBef>
              <a:spcAft>
                <a:spcPts val="0"/>
              </a:spcAft>
              <a:buNone/>
            </a:pPr>
            <a:r>
              <a:rPr b="1" lang="en-US" sz="3100"/>
              <a:t>Persist · </a:t>
            </a:r>
            <a:r>
              <a:rPr lang="en-US" sz="3100"/>
              <a:t>repeat a frame through practice</a:t>
            </a:r>
            <a:endParaRPr/>
          </a:p>
          <a:p>
            <a:pPr indent="0" lvl="0" marL="0" marR="0" rtl="0" algn="l">
              <a:spcBef>
                <a:spcPts val="0"/>
              </a:spcBef>
              <a:spcAft>
                <a:spcPts val="0"/>
              </a:spcAft>
              <a:buNone/>
            </a:pPr>
            <a:r>
              <a:rPr b="1" lang="en-US" sz="3100"/>
              <a:t>Differentiate · </a:t>
            </a:r>
            <a:r>
              <a:rPr lang="en-US" sz="3100"/>
              <a:t>assign scripts and genres distinct jobs</a:t>
            </a:r>
            <a:endParaRPr/>
          </a:p>
          <a:p>
            <a:pPr indent="0" lvl="0" marL="0" marR="0" rtl="0" algn="l">
              <a:spcBef>
                <a:spcPts val="0"/>
              </a:spcBef>
              <a:spcAft>
                <a:spcPts val="0"/>
              </a:spcAft>
              <a:buNone/>
            </a:pPr>
            <a:r>
              <a:rPr b="1" lang="en-US" sz="3100"/>
              <a:t>Re-anchor · </a:t>
            </a:r>
            <a:r>
              <a:rPr lang="en-US" sz="3100"/>
              <a:t>cite reigns, places, and ancestors</a:t>
            </a:r>
            <a:endParaRPr/>
          </a:p>
          <a:p>
            <a:pPr indent="0" lvl="0" marL="0" marR="0" rtl="0" algn="l">
              <a:spcBef>
                <a:spcPts val="0"/>
              </a:spcBef>
              <a:spcAft>
                <a:spcPts val="0"/>
              </a:spcAft>
              <a:buNone/>
            </a:pPr>
            <a:r>
              <a:rPr b="1" lang="en-US" sz="3100"/>
              <a:t>Reactivate · </a:t>
            </a:r>
            <a:r>
              <a:rPr lang="en-US" sz="3100"/>
              <a:t>annotate for a later reader</a:t>
            </a:r>
            <a:endParaRPr/>
          </a:p>
          <a:p>
            <a:pPr indent="0" lvl="0" marL="0" marR="0" rtl="0" algn="l">
              <a:spcBef>
                <a:spcPts val="0"/>
              </a:spcBef>
              <a:spcAft>
                <a:spcPts val="0"/>
              </a:spcAft>
              <a:buNone/>
            </a:pPr>
            <a:r>
              <a:rPr b="1" lang="en-US" sz="3100">
                <a:solidFill>
                  <a:srgbClr val="D31488"/>
                </a:solidFill>
              </a:rPr>
              <a:t>Micro-level philology becomes a theory of relational belonging.</a:t>
            </a:r>
            <a:endParaRPr/>
          </a:p>
        </p:txBody>
      </p:sp>
      <p:sp>
        <p:nvSpPr>
          <p:cNvPr id="345" name="Google Shape;345;p16"/>
          <p:cNvSpPr/>
          <p:nvPr/>
        </p:nvSpPr>
        <p:spPr>
          <a:xfrm>
            <a:off x="1028700" y="1466029"/>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46" name="Google Shape;346;p16"/>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Five mechanisms connect texts to belonging</a:t>
            </a:r>
            <a:endParaRPr/>
          </a:p>
        </p:txBody>
      </p:sp>
      <p:sp>
        <p:nvSpPr>
          <p:cNvPr id="347" name="Google Shape;347;p16"/>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48" name="Google Shape;348;p16"/>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49" name="Google Shape;349;p16"/>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50" name="Google Shape;350;p16"/>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51" name="Google Shape;351;p16"/>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352" name="Google Shape;352;p16"/>
          <p:cNvSpPr/>
          <p:nvPr/>
        </p:nvSpPr>
        <p:spPr>
          <a:xfrm>
            <a:off x="16946880" y="9534526"/>
            <a:ext cx="621121" cy="547688"/>
          </a:xfrm>
          <a:custGeom>
            <a:rect b="b" l="l" r="r" t="t"/>
            <a:pathLst>
              <a:path extrusionOk="0" h="730250" w="828160">
                <a:moveTo>
                  <a:pt x="0" y="0"/>
                </a:moveTo>
                <a:lnTo>
                  <a:pt x="828160" y="0"/>
                </a:lnTo>
                <a:lnTo>
                  <a:pt x="828160" y="730250"/>
                </a:lnTo>
                <a:lnTo>
                  <a:pt x="0" y="730250"/>
                </a:lnTo>
                <a:close/>
              </a:path>
            </a:pathLst>
          </a:custGeom>
          <a:blipFill rotWithShape="1">
            <a:blip r:embed="rId3">
              <a:alphaModFix amt="0"/>
            </a:blip>
            <a:stretch>
              <a:fillRect b="0" l="-63136" r="-6313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53" name="Google Shape;353;p16"/>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54" name="Google Shape;354;p16"/>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355" name="Google Shape;355;p16"/>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16</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7"/>
          <p:cNvSpPr/>
          <p:nvPr/>
        </p:nvSpPr>
        <p:spPr>
          <a:xfrm>
            <a:off x="8479631" y="0"/>
            <a:ext cx="9808369" cy="10287000"/>
          </a:xfrm>
          <a:custGeom>
            <a:rect b="b" l="l" r="r" t="t"/>
            <a:pathLst>
              <a:path extrusionOk="0" h="13716000" w="13077825">
                <a:moveTo>
                  <a:pt x="0" y="0"/>
                </a:moveTo>
                <a:lnTo>
                  <a:pt x="13077825" y="0"/>
                </a:lnTo>
                <a:lnTo>
                  <a:pt x="13077825" y="13716000"/>
                </a:lnTo>
                <a:lnTo>
                  <a:pt x="0" y="13716000"/>
                </a:lnTo>
                <a:close/>
              </a:path>
            </a:pathLst>
          </a:custGeom>
          <a:solidFill>
            <a:srgbClr val="EFB03A">
              <a:alpha val="5882"/>
            </a:srgbClr>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62" name="Google Shape;362;p17"/>
          <p:cNvSpPr/>
          <p:nvPr/>
        </p:nvSpPr>
        <p:spPr>
          <a:xfrm>
            <a:off x="1028700" y="2388394"/>
            <a:ext cx="6688933" cy="5491160"/>
          </a:xfrm>
          <a:custGeom>
            <a:rect b="b" l="l" r="r" t="t"/>
            <a:pathLst>
              <a:path extrusionOk="0" h="7321548" w="8918578">
                <a:moveTo>
                  <a:pt x="0" y="0"/>
                </a:moveTo>
                <a:lnTo>
                  <a:pt x="8918578" y="0"/>
                </a:lnTo>
                <a:lnTo>
                  <a:pt x="8918578" y="7321548"/>
                </a:lnTo>
                <a:lnTo>
                  <a:pt x="0" y="7321548"/>
                </a:lnTo>
                <a:close/>
              </a:path>
            </a:pathLst>
          </a:custGeom>
          <a:blipFill rotWithShape="1">
            <a:blip r:embed="rId3">
              <a:alphaModFix amt="0"/>
            </a:blip>
            <a:stretch>
              <a:fillRect b="0" l="-55330" r="-5533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63" name="Google Shape;363;p17"/>
          <p:cNvSpPr/>
          <p:nvPr/>
        </p:nvSpPr>
        <p:spPr>
          <a:xfrm>
            <a:off x="1028700" y="2259807"/>
            <a:ext cx="6688930" cy="5619749"/>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6400">
                <a:solidFill>
                  <a:srgbClr val="253D46"/>
                </a:solidFill>
              </a:rPr>
              <a:t>Testable</a:t>
            </a:r>
            <a:br>
              <a:rPr b="1" lang="en-US" sz="6400">
                <a:solidFill>
                  <a:srgbClr val="253D46"/>
                </a:solidFill>
              </a:rPr>
            </a:br>
            <a:r>
              <a:rPr b="1" lang="en-US" sz="6400">
                <a:solidFill>
                  <a:srgbClr val="253D46"/>
                </a:solidFill>
              </a:rPr>
              <a:t>model</a:t>
            </a:r>
            <a:endParaRPr/>
          </a:p>
        </p:txBody>
      </p:sp>
      <p:sp>
        <p:nvSpPr>
          <p:cNvPr id="364" name="Google Shape;364;p17"/>
          <p:cNvSpPr/>
          <p:nvPr/>
        </p:nvSpPr>
        <p:spPr>
          <a:xfrm>
            <a:off x="9251156" y="2388394"/>
            <a:ext cx="8317705" cy="6041230"/>
          </a:xfrm>
          <a:custGeom>
            <a:rect b="b" l="l" r="r" t="t"/>
            <a:pathLst>
              <a:path extrusionOk="0" h="8054974" w="11090274">
                <a:moveTo>
                  <a:pt x="0" y="0"/>
                </a:moveTo>
                <a:lnTo>
                  <a:pt x="11090274" y="0"/>
                </a:lnTo>
                <a:lnTo>
                  <a:pt x="11090274" y="8054974"/>
                </a:lnTo>
                <a:lnTo>
                  <a:pt x="0" y="8054974"/>
                </a:lnTo>
                <a:close/>
              </a:path>
            </a:pathLst>
          </a:custGeom>
          <a:blipFill rotWithShape="1">
            <a:blip r:embed="rId3">
              <a:alphaModFix amt="0"/>
            </a:blip>
            <a:stretch>
              <a:fillRect b="0" l="-43190" r="-4319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65" name="Google Shape;365;p17"/>
          <p:cNvSpPr/>
          <p:nvPr/>
        </p:nvSpPr>
        <p:spPr>
          <a:xfrm>
            <a:off x="9251156" y="2309813"/>
            <a:ext cx="8317706" cy="611981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2700">
                <a:solidFill>
                  <a:srgbClr val="D31488"/>
                </a:solidFill>
              </a:rPr>
              <a:t>ALTERNATIVES</a:t>
            </a:r>
            <a:endParaRPr/>
          </a:p>
          <a:p>
            <a:pPr indent="0" lvl="0" marL="0" marR="0" rtl="0" algn="l">
              <a:spcBef>
                <a:spcPts val="4"/>
              </a:spcBef>
              <a:spcAft>
                <a:spcPts val="0"/>
              </a:spcAft>
              <a:buNone/>
            </a:pPr>
            <a:r>
              <a:rPr b="1" lang="en-US" sz="2800"/>
              <a:t>Independent construction · </a:t>
            </a:r>
            <a:r>
              <a:rPr lang="en-US" sz="2800"/>
              <a:t>same character resources</a:t>
            </a:r>
            <a:endParaRPr/>
          </a:p>
          <a:p>
            <a:pPr indent="0" lvl="0" marL="0" marR="0" rtl="0" algn="l">
              <a:spcBef>
                <a:spcPts val="0"/>
              </a:spcBef>
              <a:spcAft>
                <a:spcPts val="0"/>
              </a:spcAft>
              <a:buNone/>
            </a:pPr>
            <a:r>
              <a:rPr b="1" lang="en-US" sz="2800"/>
              <a:t>Common template · </a:t>
            </a:r>
            <a:r>
              <a:rPr lang="en-US" sz="2800"/>
              <a:t>shared formula without direct copying</a:t>
            </a:r>
            <a:endParaRPr/>
          </a:p>
          <a:p>
            <a:pPr indent="0" lvl="0" marL="0" marR="0" rtl="0" algn="l">
              <a:spcBef>
                <a:spcPts val="0"/>
              </a:spcBef>
              <a:spcAft>
                <a:spcPts val="0"/>
              </a:spcAft>
              <a:buNone/>
            </a:pPr>
            <a:r>
              <a:rPr b="1" lang="en-US" sz="2800"/>
              <a:t>Later layer · </a:t>
            </a:r>
            <a:r>
              <a:rPr lang="en-US" sz="2800"/>
              <a:t>address or gloss added after copying</a:t>
            </a:r>
            <a:endParaRPr/>
          </a:p>
          <a:p>
            <a:pPr indent="0" lvl="0" marL="0" marR="0" rtl="0" algn="l">
              <a:spcBef>
                <a:spcPts val="0"/>
              </a:spcBef>
              <a:spcAft>
                <a:spcPts val="0"/>
              </a:spcAft>
              <a:buNone/>
            </a:pPr>
            <a:r>
              <a:rPr b="1" lang="en-US" sz="2800"/>
              <a:t>Same surname · </a:t>
            </a:r>
            <a:r>
              <a:rPr lang="en-US" sz="2800"/>
              <a:t>not necessarily the same person</a:t>
            </a:r>
            <a:endParaRPr/>
          </a:p>
          <a:p>
            <a:pPr indent="0" lvl="0" marL="0" marR="0" rtl="0" algn="l">
              <a:spcBef>
                <a:spcPts val="0"/>
              </a:spcBef>
              <a:spcAft>
                <a:spcPts val="0"/>
              </a:spcAft>
              <a:buNone/>
            </a:pPr>
            <a:r>
              <a:rPr b="1" lang="en-US" sz="2700">
                <a:solidFill>
                  <a:srgbClr val="074784"/>
                </a:solidFill>
              </a:rPr>
              <a:t>SUPPORT + PREDICTION</a:t>
            </a:r>
            <a:endParaRPr/>
          </a:p>
          <a:p>
            <a:pPr indent="0" lvl="0" marL="0" marR="0" rtl="0" algn="l">
              <a:spcBef>
                <a:spcPts val="4"/>
              </a:spcBef>
              <a:spcAft>
                <a:spcPts val="0"/>
              </a:spcAft>
              <a:buNone/>
            </a:pPr>
            <a:r>
              <a:rPr b="1" lang="en-US" sz="2800"/>
              <a:t>Multi-variable cluster · </a:t>
            </a:r>
            <a:r>
              <a:rPr lang="en-US" sz="2800"/>
              <a:t>sequence + hand + material layer + date + function</a:t>
            </a:r>
            <a:endParaRPr/>
          </a:p>
          <a:p>
            <a:pPr indent="0" lvl="0" marL="0" marR="0" rtl="0" algn="l">
              <a:spcBef>
                <a:spcPts val="0"/>
              </a:spcBef>
              <a:spcAft>
                <a:spcPts val="0"/>
              </a:spcAft>
              <a:buNone/>
            </a:pPr>
            <a:r>
              <a:rPr b="1" lang="en-US" sz="2800"/>
              <a:t>Prediction · </a:t>
            </a:r>
            <a:r>
              <a:rPr lang="en-US" sz="2800"/>
              <a:t>a maintained repertoire clusters across more than one variable</a:t>
            </a:r>
            <a:endParaRPr/>
          </a:p>
        </p:txBody>
      </p:sp>
      <p:sp>
        <p:nvSpPr>
          <p:cNvPr id="366" name="Google Shape;366;p17"/>
          <p:cNvSpPr/>
          <p:nvPr/>
        </p:nvSpPr>
        <p:spPr>
          <a:xfrm>
            <a:off x="1028700" y="1875069"/>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67" name="Google Shape;367;p17"/>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Competing explanations make the model testable</a:t>
            </a:r>
            <a:endParaRPr/>
          </a:p>
        </p:txBody>
      </p:sp>
      <p:sp>
        <p:nvSpPr>
          <p:cNvPr id="368" name="Google Shape;368;p17"/>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69" name="Google Shape;369;p17"/>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70" name="Google Shape;370;p17"/>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71" name="Google Shape;371;p17"/>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72" name="Google Shape;372;p17"/>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373" name="Google Shape;373;p17"/>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74" name="Google Shape;374;p17"/>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375" name="Google Shape;375;p17"/>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17</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18"/>
          <p:cNvSpPr/>
          <p:nvPr/>
        </p:nvSpPr>
        <p:spPr>
          <a:xfrm rot="10800000">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17389" l="-38717" r="-102526" t="-439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82" name="Google Shape;382;p18"/>
          <p:cNvSpPr/>
          <p:nvPr/>
        </p:nvSpPr>
        <p:spPr>
          <a:xfrm>
            <a:off x="6391370" y="0"/>
            <a:ext cx="5500545" cy="10287000"/>
          </a:xfrm>
          <a:custGeom>
            <a:rect b="b" l="l" r="r" t="t"/>
            <a:pathLst>
              <a:path extrusionOk="0" h="10287000" w="5500545">
                <a:moveTo>
                  <a:pt x="0" y="0"/>
                </a:moveTo>
                <a:lnTo>
                  <a:pt x="5500545" y="0"/>
                </a:lnTo>
                <a:lnTo>
                  <a:pt x="5500545" y="10287000"/>
                </a:lnTo>
                <a:lnTo>
                  <a:pt x="0" y="10287000"/>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83" name="Google Shape;383;p18"/>
          <p:cNvSpPr/>
          <p:nvPr/>
        </p:nvSpPr>
        <p:spPr>
          <a:xfrm>
            <a:off x="2297782" y="3106055"/>
            <a:ext cx="13723070" cy="4107542"/>
          </a:xfrm>
          <a:custGeom>
            <a:rect b="b" l="l" r="r" t="t"/>
            <a:pathLst>
              <a:path extrusionOk="0" h="5476724" w="18297426">
                <a:moveTo>
                  <a:pt x="0" y="0"/>
                </a:moveTo>
                <a:lnTo>
                  <a:pt x="18297426" y="0"/>
                </a:lnTo>
                <a:lnTo>
                  <a:pt x="18297426" y="5476724"/>
                </a:lnTo>
                <a:lnTo>
                  <a:pt x="0" y="5476724"/>
                </a:lnTo>
                <a:close/>
              </a:path>
            </a:pathLst>
          </a:custGeom>
          <a:blipFill rotWithShape="1">
            <a:blip r:embed="rId4">
              <a:alphaModFix amt="0"/>
            </a:blip>
            <a:stretch>
              <a:fillRect b="-15097" l="0" r="0" t="-1509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84" name="Google Shape;384;p18"/>
          <p:cNvSpPr/>
          <p:nvPr/>
        </p:nvSpPr>
        <p:spPr>
          <a:xfrm>
            <a:off x="2297782" y="3034618"/>
            <a:ext cx="13723067" cy="4178979"/>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lang="en-US" sz="5200">
                <a:solidFill>
                  <a:srgbClr val="D31488"/>
                </a:solidFill>
                <a:latin typeface="Arial"/>
                <a:ea typeface="Arial"/>
                <a:cs typeface="Arial"/>
                <a:sym typeface="Arial"/>
              </a:rPr>
              <a:t>Global South manuscript studies begin</a:t>
            </a:r>
            <a:br>
              <a:rPr b="1" lang="en-US" sz="5200">
                <a:solidFill>
                  <a:srgbClr val="D31488"/>
                </a:solidFill>
                <a:latin typeface="Arial"/>
                <a:ea typeface="Arial"/>
                <a:cs typeface="Arial"/>
                <a:sym typeface="Arial"/>
              </a:rPr>
            </a:br>
            <a:r>
              <a:rPr b="1" lang="en-US" sz="5200">
                <a:solidFill>
                  <a:srgbClr val="D31488"/>
                </a:solidFill>
                <a:latin typeface="Arial"/>
                <a:ea typeface="Arial"/>
                <a:cs typeface="Arial"/>
                <a:sym typeface="Arial"/>
              </a:rPr>
              <a:t>with connected knowledge worlds—</a:t>
            </a:r>
            <a:br>
              <a:rPr b="1" lang="en-US" sz="5200">
                <a:solidFill>
                  <a:srgbClr val="D31488"/>
                </a:solidFill>
                <a:latin typeface="Arial"/>
                <a:ea typeface="Arial"/>
                <a:cs typeface="Arial"/>
                <a:sym typeface="Arial"/>
              </a:rPr>
            </a:br>
            <a:r>
              <a:rPr b="1" lang="en-US" sz="5200">
                <a:solidFill>
                  <a:srgbClr val="D31488"/>
                </a:solidFill>
                <a:latin typeface="Arial"/>
                <a:ea typeface="Arial"/>
                <a:cs typeface="Arial"/>
                <a:sym typeface="Arial"/>
              </a:rPr>
              <a:t>locally grounded, internationally testable.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19"/>
          <p:cNvSpPr/>
          <p:nvPr/>
        </p:nvSpPr>
        <p:spPr>
          <a:xfrm>
            <a:off x="1028700" y="4356906"/>
            <a:ext cx="11506518" cy="1573188"/>
          </a:xfrm>
          <a:custGeom>
            <a:rect b="b" l="l" r="r" t="t"/>
            <a:pathLst>
              <a:path extrusionOk="0" h="2097584" w="15342025">
                <a:moveTo>
                  <a:pt x="0" y="0"/>
                </a:moveTo>
                <a:lnTo>
                  <a:pt x="15342025" y="0"/>
                </a:lnTo>
                <a:lnTo>
                  <a:pt x="15342025" y="2097584"/>
                </a:lnTo>
                <a:lnTo>
                  <a:pt x="0" y="2097584"/>
                </a:lnTo>
                <a:close/>
              </a:path>
            </a:pathLst>
          </a:custGeom>
          <a:blipFill rotWithShape="1">
            <a:blip r:embed="rId3">
              <a:alphaModFix amt="0"/>
            </a:blip>
            <a:stretch>
              <a:fillRect b="-315489" l="-55291" r="952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91" name="Google Shape;391;p19"/>
          <p:cNvSpPr/>
          <p:nvPr/>
        </p:nvSpPr>
        <p:spPr>
          <a:xfrm>
            <a:off x="1028700" y="4048125"/>
            <a:ext cx="13906500" cy="21907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4600">
                <a:solidFill>
                  <a:srgbClr val="D31488"/>
                </a:solidFill>
              </a:rPr>
              <a:t>Relations become durable when texts can be</a:t>
            </a:r>
            <a:br>
              <a:rPr b="1" lang="en-US" sz="4600">
                <a:solidFill>
                  <a:srgbClr val="D31488"/>
                </a:solidFill>
              </a:rPr>
            </a:br>
            <a:r>
              <a:rPr b="1" lang="en-US" sz="4600">
                <a:solidFill>
                  <a:srgbClr val="D31488"/>
                </a:solidFill>
              </a:rPr>
              <a:t>selected, copied, read, and activated again.</a:t>
            </a:r>
            <a:br>
              <a:rPr b="1" lang="en-US" sz="4600">
                <a:solidFill>
                  <a:srgbClr val="D31488"/>
                </a:solidFill>
              </a:rPr>
            </a:br>
            <a:br>
              <a:rPr b="1" lang="en-US" sz="4600">
                <a:solidFill>
                  <a:srgbClr val="D31488"/>
                </a:solidFill>
              </a:rPr>
            </a:br>
            <a:r>
              <a:rPr b="1" lang="en-US" sz="4600">
                <a:solidFill>
                  <a:srgbClr val="D31488"/>
                </a:solidFill>
              </a:rPr>
              <a:t>Thank you · Questions?</a:t>
            </a:r>
            <a:endParaRPr/>
          </a:p>
        </p:txBody>
      </p:sp>
      <p:sp>
        <p:nvSpPr>
          <p:cNvPr id="392" name="Google Shape;392;p19"/>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93" name="Google Shape;393;p19"/>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94" name="Google Shape;394;p19"/>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95" name="Google Shape;395;p19"/>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96" name="Google Shape;396;p19"/>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397" name="Google Shape;397;p19"/>
          <p:cNvSpPr/>
          <p:nvPr/>
        </p:nvSpPr>
        <p:spPr>
          <a:xfrm>
            <a:off x="16946880" y="9534526"/>
            <a:ext cx="621121" cy="547688"/>
          </a:xfrm>
          <a:custGeom>
            <a:rect b="b" l="l" r="r" t="t"/>
            <a:pathLst>
              <a:path extrusionOk="0" h="730250" w="828160">
                <a:moveTo>
                  <a:pt x="0" y="0"/>
                </a:moveTo>
                <a:lnTo>
                  <a:pt x="828160" y="0"/>
                </a:lnTo>
                <a:lnTo>
                  <a:pt x="828160" y="730250"/>
                </a:lnTo>
                <a:lnTo>
                  <a:pt x="0" y="730250"/>
                </a:lnTo>
                <a:close/>
              </a:path>
            </a:pathLst>
          </a:custGeom>
          <a:blipFill rotWithShape="1">
            <a:blip r:embed="rId3">
              <a:alphaModFix amt="0"/>
            </a:blip>
            <a:stretch>
              <a:fillRect b="0" l="-63136" r="-63134"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398" name="Google Shape;398;p19"/>
          <p:cNvSpPr/>
          <p:nvPr/>
        </p:nvSpPr>
        <p:spPr>
          <a:xfrm>
            <a:off x="7909082" y="7889507"/>
            <a:ext cx="9350218" cy="604422"/>
          </a:xfrm>
          <a:prstGeom prst="rect">
            <a:avLst/>
          </a:prstGeom>
          <a:noFill/>
          <a:ln>
            <a:noFill/>
          </a:ln>
        </p:spPr>
        <p:txBody>
          <a:bodyPr anchorCtr="0" anchor="t" bIns="0" lIns="0" spcFirstLastPara="1" rIns="0" wrap="square" tIns="0">
            <a:spAutoFit/>
          </a:bodyPr>
          <a:lstStyle/>
          <a:p>
            <a:pPr indent="0" lvl="0" marL="0" marR="0" rtl="0" algn="r">
              <a:lnSpc>
                <a:spcPct val="119980"/>
              </a:lnSpc>
              <a:spcBef>
                <a:spcPts val="0"/>
              </a:spcBef>
              <a:spcAft>
                <a:spcPts val="0"/>
              </a:spcAft>
              <a:buClr>
                <a:srgbClr val="074784"/>
              </a:buClr>
              <a:buSzPts val="2062"/>
              <a:buFont typeface="Montserrat SemiBold"/>
              <a:buNone/>
            </a:pPr>
            <a:r>
              <a:rPr b="1" i="1" lang="en-US" sz="2062">
                <a:solidFill>
                  <a:srgbClr val="074784"/>
                </a:solidFill>
                <a:latin typeface="Montserrat SemiBold"/>
                <a:ea typeface="Montserrat SemiBold"/>
                <a:cs typeface="Montserrat SemiBold"/>
                <a:sym typeface="Montserrat SemiBold"/>
              </a:rPr>
              <a:t>Visit </a:t>
            </a:r>
            <a:r>
              <a:rPr b="1" i="1" lang="en-US" sz="2062">
                <a:solidFill>
                  <a:srgbClr val="074784"/>
                </a:solidFill>
                <a:latin typeface="Montserrat Black"/>
                <a:ea typeface="Montserrat Black"/>
                <a:cs typeface="Montserrat Black"/>
                <a:sym typeface="Montserrat Black"/>
              </a:rPr>
              <a:t>https://globalsouthcollective.vn</a:t>
            </a:r>
            <a:endParaRPr sz="1800"/>
          </a:p>
          <a:p>
            <a:pPr indent="0" lvl="0" marL="0" marR="0" rtl="0" algn="r">
              <a:lnSpc>
                <a:spcPct val="119980"/>
              </a:lnSpc>
              <a:spcBef>
                <a:spcPts val="0"/>
              </a:spcBef>
              <a:spcAft>
                <a:spcPts val="0"/>
              </a:spcAft>
              <a:buClr>
                <a:srgbClr val="074784"/>
              </a:buClr>
              <a:buSzPts val="2062"/>
              <a:buFont typeface="Montserrat SemiBold"/>
              <a:buNone/>
            </a:pPr>
            <a:r>
              <a:rPr b="1" i="1" lang="en-US" sz="2062">
                <a:solidFill>
                  <a:srgbClr val="074784"/>
                </a:solidFill>
                <a:latin typeface="Montserrat SemiBold"/>
                <a:ea typeface="Montserrat SemiBold"/>
                <a:cs typeface="Montserrat SemiBold"/>
                <a:sym typeface="Montserrat SemiBold"/>
              </a:rPr>
              <a:t>Contact email </a:t>
            </a:r>
            <a:r>
              <a:rPr b="1" i="1" lang="en-US" sz="2062">
                <a:solidFill>
                  <a:srgbClr val="074784"/>
                </a:solidFill>
                <a:latin typeface="Montserrat Black"/>
                <a:ea typeface="Montserrat Black"/>
                <a:cs typeface="Montserrat Black"/>
                <a:sym typeface="Montserrat Black"/>
              </a:rPr>
              <a:t>theglobalsouthcollective@gmail.com</a:t>
            </a:r>
            <a:endParaRPr sz="1800"/>
          </a:p>
        </p:txBody>
      </p:sp>
      <p:sp>
        <p:nvSpPr>
          <p:cNvPr id="399" name="Google Shape;399;p19"/>
          <p:cNvSpPr txBox="1"/>
          <p:nvPr>
            <p:ph idx="12" type="sldNum"/>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19</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20"/>
          <p:cNvSpPr/>
          <p:nvPr/>
        </p:nvSpPr>
        <p:spPr>
          <a:xfrm>
            <a:off x="1028700" y="2799245"/>
            <a:ext cx="15065826" cy="619272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2900"/>
              <a:t>43 + 34 · </a:t>
            </a:r>
            <a:r>
              <a:rPr lang="en-US" sz="2900"/>
              <a:t>first-pass core + second-pass additions</a:t>
            </a:r>
            <a:endParaRPr/>
          </a:p>
          <a:p>
            <a:pPr indent="0" lvl="0" marL="0" marR="0" rtl="0" algn="l">
              <a:spcBef>
                <a:spcPts val="0"/>
              </a:spcBef>
              <a:spcAft>
                <a:spcPts val="0"/>
              </a:spcAft>
              <a:buNone/>
            </a:pPr>
            <a:r>
              <a:rPr b="1" lang="en-US" sz="2900"/>
              <a:t>43 / ≥19 · </a:t>
            </a:r>
            <a:r>
              <a:rPr lang="en-US" sz="2900"/>
              <a:t>internal date expressions / relatively secure years</a:t>
            </a:r>
            <a:endParaRPr/>
          </a:p>
          <a:p>
            <a:pPr indent="0" lvl="0" marL="0" marR="0" rtl="0" algn="l">
              <a:spcBef>
                <a:spcPts val="0"/>
              </a:spcBef>
              <a:spcAft>
                <a:spcPts val="0"/>
              </a:spcAft>
              <a:buNone/>
            </a:pPr>
            <a:r>
              <a:rPr b="1" lang="en-US" sz="2900"/>
              <a:t>19 / 20 · </a:t>
            </a:r>
            <a:r>
              <a:rPr lang="en-US" sz="2900"/>
              <a:t>Vietnamese annotations / explicit or identified Nôm</a:t>
            </a:r>
            <a:endParaRPr/>
          </a:p>
          <a:p>
            <a:pPr indent="0" lvl="0" marL="0" marR="0" rtl="0" algn="l">
              <a:spcBef>
                <a:spcPts val="0"/>
              </a:spcBef>
              <a:spcAft>
                <a:spcPts val="0"/>
              </a:spcAft>
              <a:buNone/>
            </a:pPr>
            <a:r>
              <a:rPr b="1" lang="en-US" sz="2900"/>
              <a:t>17 / 18 · </a:t>
            </a:r>
            <a:r>
              <a:rPr lang="en-US" sz="2900"/>
              <a:t>place-geopolitical formulas / Buluotuo-Mo markers</a:t>
            </a:r>
            <a:endParaRPr/>
          </a:p>
          <a:p>
            <a:pPr indent="0" lvl="0" marL="0" marR="0" rtl="0" algn="l">
              <a:spcBef>
                <a:spcPts val="0"/>
              </a:spcBef>
              <a:spcAft>
                <a:spcPts val="0"/>
              </a:spcAft>
              <a:buNone/>
            </a:pPr>
            <a:r>
              <a:rPr b="1" lang="en-US" sz="2900"/>
              <a:t>7 · </a:t>
            </a:r>
            <a:r>
              <a:rPr lang="en-US" sz="2900"/>
              <a:t>ancestral-geography records: Jiangxia 5, Yanmen 1, Longxi 1</a:t>
            </a:r>
            <a:endParaRPr/>
          </a:p>
          <a:p>
            <a:pPr indent="0" lvl="0" marL="0" marR="0" rtl="0" algn="l">
              <a:spcBef>
                <a:spcPts val="0"/>
              </a:spcBef>
              <a:spcAft>
                <a:spcPts val="0"/>
              </a:spcAft>
              <a:buNone/>
            </a:pPr>
            <a:r>
              <a:rPr b="1" lang="en-US" sz="2900"/>
              <a:t>1 · </a:t>
            </a:r>
            <a:r>
              <a:rPr lang="en-US" sz="2900"/>
              <a:t>modern continuation witness: 1989 chicken divination book</a:t>
            </a:r>
            <a:endParaRPr/>
          </a:p>
          <a:p>
            <a:pPr indent="0" lvl="0" marL="0" marR="0" rtl="0" algn="l">
              <a:spcBef>
                <a:spcPts val="0"/>
              </a:spcBef>
              <a:spcAft>
                <a:spcPts val="0"/>
              </a:spcAft>
              <a:buNone/>
            </a:pPr>
            <a:r>
              <a:rPr b="1" lang="en-US" sz="2900">
                <a:solidFill>
                  <a:srgbClr val="D31488"/>
                </a:solidFill>
              </a:rPr>
              <a:t>Categories overlap. Catalogue records are not a physical-codex count.</a:t>
            </a:r>
            <a:endParaRPr/>
          </a:p>
        </p:txBody>
      </p:sp>
      <p:sp>
        <p:nvSpPr>
          <p:cNvPr id="406" name="Google Shape;406;p20"/>
          <p:cNvSpPr/>
          <p:nvPr/>
        </p:nvSpPr>
        <p:spPr>
          <a:xfrm>
            <a:off x="1028700" y="1397448"/>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07" name="Google Shape;407;p20"/>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Appendix · Current coding status (77 records)</a:t>
            </a:r>
            <a:endParaRPr/>
          </a:p>
        </p:txBody>
      </p:sp>
      <p:sp>
        <p:nvSpPr>
          <p:cNvPr id="408" name="Google Shape;408;p20"/>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09" name="Google Shape;409;p20"/>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10" name="Google Shape;410;p20"/>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11" name="Google Shape;411;p20"/>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12" name="Google Shape;412;p20"/>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413" name="Google Shape;413;p20"/>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14" name="Google Shape;414;p20"/>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415" name="Google Shape;415;p20"/>
          <p:cNvSpPr txBox="1"/>
          <p:nvPr>
            <p:ph idx="12" type="sldNum"/>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20</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21"/>
          <p:cNvSpPr/>
          <p:nvPr/>
        </p:nvSpPr>
        <p:spPr>
          <a:xfrm>
            <a:off x="875971" y="1276814"/>
            <a:ext cx="16847999" cy="1080000"/>
          </a:xfrm>
          <a:custGeom>
            <a:rect b="b" l="l" r="r" t="t"/>
            <a:pathLst>
              <a:path extrusionOk="0" h="1440000" w="22463999">
                <a:moveTo>
                  <a:pt x="0" y="0"/>
                </a:moveTo>
                <a:lnTo>
                  <a:pt x="22463999" y="0"/>
                </a:lnTo>
                <a:lnTo>
                  <a:pt x="22463999" y="1440000"/>
                </a:lnTo>
                <a:lnTo>
                  <a:pt x="0" y="1440000"/>
                </a:lnTo>
                <a:close/>
              </a:path>
            </a:pathLst>
          </a:custGeom>
          <a:blipFill rotWithShape="1">
            <a:blip r:embed="rId3">
              <a:alphaModFix amt="0"/>
            </a:blip>
            <a:stretch>
              <a:fillRect b="-253951" l="0" r="0" t="-25395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22" name="Google Shape;422;p21"/>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Appendix · Chronology risks remain visible</a:t>
            </a:r>
            <a:endParaRPr/>
          </a:p>
        </p:txBody>
      </p:sp>
      <p:graphicFrame>
        <p:nvGraphicFramePr>
          <p:cNvPr id="423" name="Google Shape;423;p21"/>
          <p:cNvGraphicFramePr/>
          <p:nvPr/>
        </p:nvGraphicFramePr>
        <p:xfrm>
          <a:off x="564028" y="2636509"/>
          <a:ext cx="3000000" cy="3000000"/>
        </p:xfrm>
        <a:graphic>
          <a:graphicData uri="http://schemas.openxmlformats.org/drawingml/2006/table">
            <a:tbl>
              <a:tblPr>
                <a:noFill/>
                <a:tableStyleId>{82589205-E443-4D1C-9A19-ADCEFE48251E}</a:tableStyleId>
              </a:tblPr>
              <a:tblGrid>
                <a:gridCol w="8349400"/>
                <a:gridCol w="4310125"/>
                <a:gridCol w="4180650"/>
              </a:tblGrid>
              <a:tr h="552450">
                <a:tc>
                  <a:txBody>
                    <a:bodyPr/>
                    <a:lstStyle/>
                    <a:p>
                      <a:pPr indent="0" lvl="0" marL="0" marR="0" rtl="0" algn="l">
                        <a:lnSpc>
                          <a:spcPct val="120000"/>
                        </a:lnSpc>
                        <a:spcBef>
                          <a:spcPts val="0"/>
                        </a:spcBef>
                        <a:spcAft>
                          <a:spcPts val="0"/>
                        </a:spcAft>
                        <a:buClr>
                          <a:srgbClr val="000000"/>
                        </a:buClr>
                        <a:buSzPts val="2100"/>
                        <a:buFont typeface="Arial"/>
                        <a:buNone/>
                      </a:pPr>
                      <a:r>
                        <a:rPr b="1" lang="en-US" sz="2100" u="none" cap="none" strike="noStrike">
                          <a:solidFill>
                            <a:srgbClr val="FFFFFF"/>
                          </a:solidFill>
                          <a:latin typeface="Arial"/>
                          <a:ea typeface="Arial"/>
                          <a:cs typeface="Arial"/>
                          <a:sym typeface="Arial"/>
                        </a:rPr>
                        <a:t>Formula</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100"/>
                        <a:buFont typeface="Arial"/>
                        <a:buNone/>
                      </a:pPr>
                      <a:r>
                        <a:rPr b="1" lang="en-US" sz="2100" u="none" cap="none" strike="noStrike">
                          <a:solidFill>
                            <a:srgbClr val="FFFFFF"/>
                          </a:solidFill>
                          <a:latin typeface="Arial"/>
                          <a:ea typeface="Arial"/>
                          <a:cs typeface="Arial"/>
                          <a:sym typeface="Arial"/>
                        </a:rPr>
                        <a:t>Problem</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2100"/>
                        <a:buFont typeface="Arial"/>
                        <a:buNone/>
                      </a:pPr>
                      <a:r>
                        <a:rPr b="1" lang="en-US" sz="2100" u="none" cap="none" strike="noStrike">
                          <a:solidFill>
                            <a:srgbClr val="FFFFFF"/>
                          </a:solidFill>
                          <a:latin typeface="Arial"/>
                          <a:ea typeface="Arial"/>
                          <a:cs typeface="Arial"/>
                          <a:sym typeface="Arial"/>
                        </a:rPr>
                        <a:t>Status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Duy Tân 5 · wuwu</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year / cycle conflict</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do not normalize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Thành Thái · yiyou</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no matching year</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800"/>
                        <a:buFont typeface="Arial"/>
                        <a:buNone/>
                      </a:pPr>
                      <a:r>
                        <a:rPr b="0" lang="en-US" sz="1800" u="none" cap="none" strike="noStrike">
                          <a:solidFill>
                            <a:srgbClr val="000000"/>
                          </a:solidFill>
                          <a:latin typeface="Arial"/>
                          <a:ea typeface="Arial"/>
                          <a:cs typeface="Arial"/>
                          <a:sym typeface="Arial"/>
                        </a:rPr>
                        <a:t>recheck graph</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graphicFrame>
        <p:nvGraphicFramePr>
          <p:cNvPr id="424" name="Google Shape;424;p21"/>
          <p:cNvGraphicFramePr/>
          <p:nvPr/>
        </p:nvGraphicFramePr>
        <p:xfrm>
          <a:off x="565089" y="5196352"/>
          <a:ext cx="3000000" cy="3000000"/>
        </p:xfrm>
        <a:graphic>
          <a:graphicData uri="http://schemas.openxmlformats.org/drawingml/2006/table">
            <a:tbl>
              <a:tblPr>
                <a:noFill/>
                <a:tableStyleId>{82589205-E443-4D1C-9A19-ADCEFE48251E}</a:tableStyleId>
              </a:tblPr>
              <a:tblGrid>
                <a:gridCol w="4210050"/>
                <a:gridCol w="4210050"/>
                <a:gridCol w="4210050"/>
                <a:gridCol w="4210050"/>
              </a:tblGrid>
              <a:tr h="552450">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Record</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Candidate(s)</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Why unresolved</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c>
                  <a:txBody>
                    <a:bodyPr/>
                    <a:lstStyle/>
                    <a:p>
                      <a:pPr indent="0" lvl="0" marL="0" marR="0" rtl="0" algn="l">
                        <a:lnSpc>
                          <a:spcPct val="120000"/>
                        </a:lnSpc>
                        <a:spcBef>
                          <a:spcPts val="0"/>
                        </a:spcBef>
                        <a:spcAft>
                          <a:spcPts val="0"/>
                        </a:spcAft>
                        <a:buClr>
                          <a:srgbClr val="000000"/>
                        </a:buClr>
                        <a:buSzPts val="1950"/>
                        <a:buFont typeface="Arial"/>
                        <a:buNone/>
                      </a:pPr>
                      <a:r>
                        <a:rPr b="1" lang="en-US" sz="1950" u="none" cap="none" strike="noStrike">
                          <a:solidFill>
                            <a:srgbClr val="FFFFFF"/>
                          </a:solidFill>
                          <a:latin typeface="Arial"/>
                          <a:ea typeface="Arial"/>
                          <a:cs typeface="Arial"/>
                          <a:sym typeface="Arial"/>
                        </a:rPr>
                        <a:t>Next test</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253D46"/>
                      </a:solidFill>
                      <a:prstDash val="solid"/>
                      <a:round/>
                      <a:headEnd len="sm" w="sm" type="none"/>
                      <a:tailEnd len="sm" w="sm" type="none"/>
                    </a:lnB>
                    <a:solidFill>
                      <a:srgbClr val="253D46"/>
                    </a:solidFill>
                  </a:tcPr>
                </a:tc>
              </a:tr>
              <a:tr h="552450">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34</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1818→1833 / 1878→1893</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both fit sequence</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paper + hand</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r h="552450">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44</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1890 if red note is same layer</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ink-layer condition</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c>
                  <a:txBody>
                    <a:bodyPr/>
                    <a:lstStyle/>
                    <a:p>
                      <a:pPr indent="0" lvl="0" marL="0" marR="0" rtl="0" algn="l">
                        <a:lnSpc>
                          <a:spcPct val="120000"/>
                        </a:lnSpc>
                        <a:spcBef>
                          <a:spcPts val="0"/>
                        </a:spcBef>
                        <a:spcAft>
                          <a:spcPts val="0"/>
                        </a:spcAft>
                        <a:buClr>
                          <a:srgbClr val="000000"/>
                        </a:buClr>
                        <a:buSzPts val="1650"/>
                        <a:buFont typeface="Arial"/>
                        <a:buNone/>
                      </a:pPr>
                      <a:r>
                        <a:rPr b="0" lang="en-US" sz="1650" u="none" cap="none" strike="noStrike">
                          <a:solidFill>
                            <a:srgbClr val="000000"/>
                          </a:solidFill>
                          <a:latin typeface="Arial"/>
                          <a:ea typeface="Arial"/>
                          <a:cs typeface="Arial"/>
                          <a:sym typeface="Arial"/>
                        </a:rPr>
                        <a:t>ink + hand</a:t>
                      </a:r>
                      <a:endParaRPr sz="1100" u="none" cap="none" strike="noStrike"/>
                    </a:p>
                  </a:txBody>
                  <a:tcPr marT="91450" marB="91450"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253D46"/>
                      </a:solidFill>
                      <a:prstDash val="solid"/>
                      <a:round/>
                      <a:headEnd len="sm" w="sm" type="none"/>
                      <a:tailEnd len="sm" w="sm" type="none"/>
                    </a:lnT>
                    <a:lnB cap="flat" cmpd="sng" w="9525">
                      <a:solidFill>
                        <a:srgbClr val="253D46"/>
                      </a:solidFill>
                      <a:prstDash val="solid"/>
                      <a:round/>
                      <a:headEnd len="sm" w="sm" type="none"/>
                      <a:tailEnd len="sm" w="sm" type="none"/>
                    </a:lnB>
                    <a:solidFill>
                      <a:srgbClr val="FFFFFF"/>
                    </a:solidFill>
                  </a:tcPr>
                </a:tc>
              </a:tr>
            </a:tbl>
          </a:graphicData>
        </a:graphic>
      </p:graphicFrame>
      <p:sp>
        <p:nvSpPr>
          <p:cNvPr id="425" name="Google Shape;425;p21"/>
          <p:cNvSpPr/>
          <p:nvPr/>
        </p:nvSpPr>
        <p:spPr>
          <a:xfrm>
            <a:off x="564028" y="7541786"/>
            <a:ext cx="16850182" cy="1719263"/>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3100">
                <a:solidFill>
                  <a:srgbClr val="074784"/>
                </a:solidFill>
              </a:rPr>
              <a:t>Also retain alternatives for ‘gold pig,’ malformed ‘jia…xu,’ guimao, and xinyou until the original pages supply an independent anchor.</a:t>
            </a:r>
            <a:endParaRPr/>
          </a:p>
        </p:txBody>
      </p:sp>
      <p:sp>
        <p:nvSpPr>
          <p:cNvPr id="426" name="Google Shape;426;p21"/>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27" name="Google Shape;427;p21"/>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28" name="Google Shape;428;p21"/>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29" name="Google Shape;429;p21"/>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30" name="Google Shape;430;p21"/>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431" name="Google Shape;431;p21"/>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32" name="Google Shape;432;p21"/>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433" name="Google Shape;433;p21"/>
          <p:cNvSpPr/>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21</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22"/>
          <p:cNvSpPr/>
          <p:nvPr/>
        </p:nvSpPr>
        <p:spPr>
          <a:xfrm>
            <a:off x="1028700" y="2799245"/>
            <a:ext cx="15065826" cy="619272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2800"/>
              <a:t>01 · </a:t>
            </a:r>
            <a:r>
              <a:rPr lang="en-US" sz="2800"/>
              <a:t>Đại Nam → Tuyên Quang → Tương An? → Để Định · plus Zhen’an, Guangxi</a:t>
            </a:r>
            <a:endParaRPr/>
          </a:p>
          <a:p>
            <a:pPr indent="0" lvl="0" marL="0" marR="0" rtl="0" algn="l">
              <a:spcBef>
                <a:spcPts val="0"/>
              </a:spcBef>
              <a:spcAft>
                <a:spcPts val="0"/>
              </a:spcAft>
              <a:buNone/>
            </a:pPr>
            <a:r>
              <a:rPr lang="en-US" sz="2700"/>
              <a:t>Keep the two spaces separate; 1856 is conditional on the address being contemporaneous.</a:t>
            </a:r>
            <a:endParaRPr/>
          </a:p>
          <a:p>
            <a:pPr indent="0" lvl="0" marL="0" marR="0" rtl="0" algn="l">
              <a:spcBef>
                <a:spcPts val="0"/>
              </a:spcBef>
              <a:spcAft>
                <a:spcPts val="0"/>
              </a:spcAft>
              <a:buNone/>
            </a:pPr>
            <a:r>
              <a:rPr b="1" lang="en-US" sz="2800"/>
              <a:t>65 · </a:t>
            </a:r>
            <a:r>
              <a:rPr lang="en-US" sz="2800"/>
              <a:t>dated 1892→1901; retains an older Tuyên Quang–Tương An formula</a:t>
            </a:r>
            <a:endParaRPr/>
          </a:p>
          <a:p>
            <a:pPr indent="0" lvl="0" marL="0" marR="0" rtl="0" algn="l">
              <a:spcBef>
                <a:spcPts val="0"/>
              </a:spcBef>
              <a:spcAft>
                <a:spcPts val="0"/>
              </a:spcAft>
              <a:buNone/>
            </a:pPr>
            <a:r>
              <a:rPr lang="en-US" sz="2700"/>
              <a:t>Treat as possible administrative memory / copied formula, not a travel route.</a:t>
            </a:r>
            <a:endParaRPr/>
          </a:p>
          <a:p>
            <a:pPr indent="0" lvl="0" marL="0" marR="0" rtl="0" algn="l">
              <a:spcBef>
                <a:spcPts val="0"/>
              </a:spcBef>
              <a:spcAft>
                <a:spcPts val="0"/>
              </a:spcAft>
              <a:buNone/>
            </a:pPr>
            <a:r>
              <a:rPr b="1" lang="en-US" sz="2800"/>
              <a:t>73 · </a:t>
            </a:r>
            <a:r>
              <a:rPr lang="en-US" sz="2800"/>
              <a:t>‘Great Qing … Yên Bình Prefecture … Bảo Lạc chuan/zhou’ is internally anomalous</a:t>
            </a:r>
            <a:endParaRPr/>
          </a:p>
          <a:p>
            <a:pPr indent="0" lvl="0" marL="0" marR="0" rtl="0" algn="l">
              <a:spcBef>
                <a:spcPts val="0"/>
              </a:spcBef>
              <a:spcAft>
                <a:spcPts val="0"/>
              </a:spcAft>
              <a:buNone/>
            </a:pPr>
            <a:r>
              <a:rPr lang="en-US" sz="2700"/>
              <a:t>Preserve the original wording; verify the page before any normalized hierarchy.</a:t>
            </a:r>
            <a:endParaRPr/>
          </a:p>
          <a:p>
            <a:pPr indent="0" lvl="0" marL="0" marR="0" rtl="0" algn="l">
              <a:spcBef>
                <a:spcPts val="0"/>
              </a:spcBef>
              <a:spcAft>
                <a:spcPts val="0"/>
              </a:spcAft>
              <a:buNone/>
            </a:pPr>
            <a:r>
              <a:rPr b="1" lang="en-US" sz="2800">
                <a:solidFill>
                  <a:srgbClr val="D31488"/>
                </a:solidFill>
              </a:rPr>
              <a:t>Four distinct fields: textual address ≠ copying place ≠ findspot ≠ movement route.</a:t>
            </a:r>
            <a:endParaRPr/>
          </a:p>
        </p:txBody>
      </p:sp>
      <p:sp>
        <p:nvSpPr>
          <p:cNvPr id="440" name="Google Shape;440;p22"/>
          <p:cNvSpPr/>
          <p:nvPr/>
        </p:nvSpPr>
        <p:spPr>
          <a:xfrm>
            <a:off x="1028700" y="1397448"/>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41" name="Google Shape;441;p22"/>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Appendix · Three geography cases to verify</a:t>
            </a:r>
            <a:endParaRPr/>
          </a:p>
        </p:txBody>
      </p:sp>
      <p:sp>
        <p:nvSpPr>
          <p:cNvPr id="442" name="Google Shape;442;p22"/>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43" name="Google Shape;443;p22"/>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44" name="Google Shape;444;p22"/>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45" name="Google Shape;445;p22"/>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46" name="Google Shape;446;p22"/>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447" name="Google Shape;447;p22"/>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48" name="Google Shape;448;p22"/>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449" name="Google Shape;449;p22"/>
          <p:cNvSpPr txBox="1"/>
          <p:nvPr>
            <p:ph idx="12" type="sldNum"/>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22</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23"/>
          <p:cNvSpPr/>
          <p:nvPr/>
        </p:nvSpPr>
        <p:spPr>
          <a:xfrm>
            <a:off x="1028700" y="2799245"/>
            <a:ext cx="15065826" cy="619272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2900"/>
              <a:t>1 · Record · </a:t>
            </a:r>
            <a:r>
              <a:rPr lang="en-US" sz="2900"/>
              <a:t>page · column · line · ink · damage</a:t>
            </a:r>
            <a:endParaRPr/>
          </a:p>
          <a:p>
            <a:pPr indent="0" lvl="0" marL="0" marR="0" rtl="0" algn="l">
              <a:spcBef>
                <a:spcPts val="0"/>
              </a:spcBef>
              <a:spcAft>
                <a:spcPts val="0"/>
              </a:spcAft>
              <a:buNone/>
            </a:pPr>
            <a:r>
              <a:rPr b="1" lang="en-US" sz="2900"/>
              <a:t>2 · Decompose · </a:t>
            </a:r>
            <a:r>
              <a:rPr lang="en-US" sz="2900"/>
              <a:t>whole graph · phonetic · semantic component</a:t>
            </a:r>
            <a:endParaRPr/>
          </a:p>
          <a:p>
            <a:pPr indent="0" lvl="0" marL="0" marR="0" rtl="0" algn="l">
              <a:spcBef>
                <a:spcPts val="0"/>
              </a:spcBef>
              <a:spcAft>
                <a:spcPts val="0"/>
              </a:spcAft>
              <a:buNone/>
            </a:pPr>
            <a:r>
              <a:rPr b="1" lang="en-US" sz="2900"/>
              <a:t>3 · Search · </a:t>
            </a:r>
            <a:r>
              <a:rPr lang="en-US" sz="2900"/>
              <a:t>Sawndip candidates + creation-type coding</a:t>
            </a:r>
            <a:endParaRPr/>
          </a:p>
          <a:p>
            <a:pPr indent="0" lvl="0" marL="0" marR="0" rtl="0" algn="l">
              <a:spcBef>
                <a:spcPts val="0"/>
              </a:spcBef>
              <a:spcAft>
                <a:spcPts val="0"/>
              </a:spcAft>
              <a:buNone/>
            </a:pPr>
            <a:r>
              <a:rPr b="1" lang="en-US" sz="2900"/>
              <a:t>4 · Test · </a:t>
            </a:r>
            <a:r>
              <a:rPr lang="en-US" sz="2900"/>
              <a:t>sound/tone · meaning · syntax · ritual parallelism</a:t>
            </a:r>
            <a:endParaRPr/>
          </a:p>
          <a:p>
            <a:pPr indent="0" lvl="0" marL="0" marR="0" rtl="0" algn="l">
              <a:spcBef>
                <a:spcPts val="0"/>
              </a:spcBef>
              <a:spcAft>
                <a:spcPts val="0"/>
              </a:spcAft>
              <a:buNone/>
            </a:pPr>
            <a:r>
              <a:rPr b="1" lang="en-US" sz="2900"/>
              <a:t>5 · Replicate · </a:t>
            </a:r>
            <a:r>
              <a:rPr lang="en-US" sz="2900"/>
              <a:t>another line, book, or dictionary witness</a:t>
            </a:r>
            <a:endParaRPr/>
          </a:p>
          <a:p>
            <a:pPr indent="0" lvl="0" marL="0" marR="0" rtl="0" algn="l">
              <a:spcBef>
                <a:spcPts val="0"/>
              </a:spcBef>
              <a:spcAft>
                <a:spcPts val="0"/>
              </a:spcAft>
              <a:buNone/>
            </a:pPr>
            <a:r>
              <a:rPr b="1" lang="en-US" sz="2900"/>
              <a:t>6 · Grade · </a:t>
            </a:r>
            <a:r>
              <a:rPr lang="en-US" sz="2900"/>
              <a:t>A convergent · B contextual · C graphic resemblance</a:t>
            </a:r>
            <a:endParaRPr/>
          </a:p>
          <a:p>
            <a:pPr indent="0" lvl="0" marL="0" marR="0" rtl="0" algn="l">
              <a:spcBef>
                <a:spcPts val="0"/>
              </a:spcBef>
              <a:spcAft>
                <a:spcPts val="0"/>
              </a:spcAft>
              <a:buNone/>
            </a:pPr>
            <a:r>
              <a:rPr b="1" lang="en-US" sz="2900">
                <a:solidFill>
                  <a:srgbClr val="D31488"/>
                </a:solidFill>
              </a:rPr>
              <a:t>Only structural strategy is directly comparable; contact requires a separate historical chain.</a:t>
            </a:r>
            <a:endParaRPr/>
          </a:p>
        </p:txBody>
      </p:sp>
      <p:sp>
        <p:nvSpPr>
          <p:cNvPr id="456" name="Google Shape;456;p23"/>
          <p:cNvSpPr/>
          <p:nvPr/>
        </p:nvSpPr>
        <p:spPr>
          <a:xfrm>
            <a:off x="1028700" y="1397448"/>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57" name="Google Shape;457;p23"/>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Appendix · A replicable graph-identification protocol</a:t>
            </a:r>
            <a:endParaRPr/>
          </a:p>
        </p:txBody>
      </p:sp>
      <p:sp>
        <p:nvSpPr>
          <p:cNvPr id="458" name="Google Shape;458;p23"/>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59" name="Google Shape;459;p23"/>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60" name="Google Shape;460;p23"/>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61" name="Google Shape;461;p23"/>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62" name="Google Shape;462;p23"/>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463" name="Google Shape;463;p23"/>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64" name="Google Shape;464;p23"/>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465" name="Google Shape;465;p23"/>
          <p:cNvSpPr txBox="1"/>
          <p:nvPr>
            <p:ph idx="12" type="sldNum"/>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23</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24"/>
          <p:cNvSpPr/>
          <p:nvPr/>
        </p:nvSpPr>
        <p:spPr>
          <a:xfrm>
            <a:off x="1028700" y="2799245"/>
            <a:ext cx="15065826" cy="619272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1" lang="en-US" sz="2700"/>
              <a:t>Slide 9 · </a:t>
            </a:r>
            <a:r>
              <a:rPr lang="en-US" sz="2700"/>
              <a:t>two 1918 Lu Huangju title pages at equal scale</a:t>
            </a:r>
            <a:endParaRPr/>
          </a:p>
          <a:p>
            <a:pPr indent="0" lvl="0" marL="0" marR="0" rtl="0" algn="l">
              <a:spcBef>
                <a:spcPts val="0"/>
              </a:spcBef>
              <a:spcAft>
                <a:spcPts val="0"/>
              </a:spcAft>
              <a:buNone/>
            </a:pPr>
            <a:r>
              <a:rPr b="1" lang="en-US" sz="2700"/>
              <a:t>Slide 10 · </a:t>
            </a:r>
            <a:r>
              <a:rPr lang="en-US" sz="2700"/>
              <a:t>one full rare-graph line + matching dictionary entries</a:t>
            </a:r>
            <a:endParaRPr/>
          </a:p>
          <a:p>
            <a:pPr indent="0" lvl="0" marL="0" marR="0" rtl="0" algn="l">
              <a:spcBef>
                <a:spcPts val="0"/>
              </a:spcBef>
              <a:spcAft>
                <a:spcPts val="0"/>
              </a:spcAft>
              <a:buNone/>
            </a:pPr>
            <a:r>
              <a:rPr b="1" lang="en-US" sz="2700"/>
              <a:t>Slide 11 · </a:t>
            </a:r>
            <a:r>
              <a:rPr lang="en-US" sz="2700"/>
              <a:t>matched passage from both Three Thousand texts</a:t>
            </a:r>
            <a:endParaRPr/>
          </a:p>
          <a:p>
            <a:pPr indent="0" lvl="0" marL="0" marR="0" rtl="0" algn="l">
              <a:spcBef>
                <a:spcPts val="0"/>
              </a:spcBef>
              <a:spcAft>
                <a:spcPts val="0"/>
              </a:spcAft>
              <a:buNone/>
            </a:pPr>
            <a:r>
              <a:rPr b="1" lang="en-US" sz="2700"/>
              <a:t>Slide 12 · </a:t>
            </a:r>
            <a:r>
              <a:rPr lang="en-US" sz="2700"/>
              <a:t>blue Vietnamese glosses with the main text visible</a:t>
            </a:r>
            <a:endParaRPr/>
          </a:p>
          <a:p>
            <a:pPr indent="0" lvl="0" marL="0" marR="0" rtl="0" algn="l">
              <a:spcBef>
                <a:spcPts val="0"/>
              </a:spcBef>
              <a:spcAft>
                <a:spcPts val="0"/>
              </a:spcAft>
              <a:buNone/>
            </a:pPr>
            <a:r>
              <a:rPr b="1" lang="en-US" sz="2700"/>
              <a:t>Slide 13 · </a:t>
            </a:r>
            <a:r>
              <a:rPr lang="en-US" sz="2700"/>
              <a:t>Holy Mother title/context + transformation sequence</a:t>
            </a:r>
            <a:endParaRPr/>
          </a:p>
          <a:p>
            <a:pPr indent="0" lvl="0" marL="0" marR="0" rtl="0" algn="l">
              <a:spcBef>
                <a:spcPts val="0"/>
              </a:spcBef>
              <a:spcAft>
                <a:spcPts val="0"/>
              </a:spcAft>
              <a:buNone/>
            </a:pPr>
            <a:r>
              <a:rPr b="1" lang="en-US" sz="2700"/>
              <a:t>Slide 14 · </a:t>
            </a:r>
            <a:r>
              <a:rPr lang="en-US" sz="2700"/>
              <a:t>‘Eight Holy Mothers’ heading and surrounding names</a:t>
            </a:r>
            <a:endParaRPr/>
          </a:p>
          <a:p>
            <a:pPr indent="0" lvl="0" marL="0" marR="0" rtl="0" algn="l">
              <a:spcBef>
                <a:spcPts val="0"/>
              </a:spcBef>
              <a:spcAft>
                <a:spcPts val="0"/>
              </a:spcAft>
              <a:buNone/>
            </a:pPr>
            <a:r>
              <a:rPr b="1" lang="en-US" sz="2700"/>
              <a:t>Optional slide 15 · </a:t>
            </a:r>
            <a:r>
              <a:rPr lang="en-US" sz="2700"/>
              <a:t>Jiangxia, Yanmen, and Longxi with surname context</a:t>
            </a:r>
            <a:endParaRPr/>
          </a:p>
          <a:p>
            <a:pPr indent="0" lvl="0" marL="0" marR="0" rtl="0" algn="l">
              <a:spcBef>
                <a:spcPts val="0"/>
              </a:spcBef>
              <a:spcAft>
                <a:spcPts val="0"/>
              </a:spcAft>
              <a:buNone/>
            </a:pPr>
            <a:r>
              <a:rPr b="1" lang="en-US" sz="2800">
                <a:solidFill>
                  <a:srgbClr val="D31488"/>
                </a:solidFill>
              </a:rPr>
              <a:t>Use flat scans/crops; preserve page context; remove phone/PDF interface.</a:t>
            </a:r>
            <a:endParaRPr/>
          </a:p>
        </p:txBody>
      </p:sp>
      <p:sp>
        <p:nvSpPr>
          <p:cNvPr id="472" name="Google Shape;472;p24"/>
          <p:cNvSpPr/>
          <p:nvPr/>
        </p:nvSpPr>
        <p:spPr>
          <a:xfrm>
            <a:off x="1028700" y="1397448"/>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73" name="Google Shape;473;p24"/>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Appendix · Verified images still needed</a:t>
            </a:r>
            <a:endParaRPr/>
          </a:p>
        </p:txBody>
      </p:sp>
      <p:sp>
        <p:nvSpPr>
          <p:cNvPr id="474" name="Google Shape;474;p24"/>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75" name="Google Shape;475;p24"/>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76" name="Google Shape;476;p24"/>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77" name="Google Shape;477;p24"/>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78" name="Google Shape;478;p24"/>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479" name="Google Shape;479;p24"/>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80" name="Google Shape;480;p24"/>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481" name="Google Shape;481;p24"/>
          <p:cNvSpPr txBox="1"/>
          <p:nvPr>
            <p:ph idx="12" type="sldNum"/>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24</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25"/>
          <p:cNvSpPr/>
          <p:nvPr/>
        </p:nvSpPr>
        <p:spPr>
          <a:xfrm>
            <a:off x="1028700" y="2799245"/>
            <a:ext cx="15065826" cy="619272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800"/>
              <a:t>Fei, X. 1997. ‘Reflections, Dialogues, and Cultural Self-Awareness.’</a:t>
            </a:r>
            <a:endParaRPr/>
          </a:p>
          <a:p>
            <a:pPr indent="0" lvl="0" marL="0" marR="0" rtl="0" algn="l">
              <a:spcBef>
                <a:spcPts val="0"/>
              </a:spcBef>
              <a:spcAft>
                <a:spcPts val="0"/>
              </a:spcAft>
              <a:buNone/>
            </a:pPr>
            <a:r>
              <a:rPr lang="en-US" sz="2800"/>
              <a:t>Kopytoff, I. 1986. ‘The Cultural Biography of Things.’</a:t>
            </a:r>
            <a:endParaRPr/>
          </a:p>
          <a:p>
            <a:pPr indent="0" lvl="0" marL="0" marR="0" rtl="0" algn="l">
              <a:spcBef>
                <a:spcPts val="0"/>
              </a:spcBef>
              <a:spcAft>
                <a:spcPts val="0"/>
              </a:spcAft>
              <a:buNone/>
            </a:pPr>
            <a:r>
              <a:rPr lang="en-US" sz="2800"/>
              <a:t>Lefebvre, H. 2004. Rhythmanalysis: Space, Time and Everyday Life.</a:t>
            </a:r>
            <a:endParaRPr/>
          </a:p>
          <a:p>
            <a:pPr indent="0" lvl="0" marL="0" marR="0" rtl="0" algn="l">
              <a:spcBef>
                <a:spcPts val="0"/>
              </a:spcBef>
              <a:spcAft>
                <a:spcPts val="0"/>
              </a:spcAft>
              <a:buNone/>
            </a:pPr>
            <a:r>
              <a:rPr lang="en-US" sz="2800"/>
              <a:t>Qiu, X. 2013. Wenzixue Gaiyao / Chinese Writing, revised edition.</a:t>
            </a:r>
            <a:endParaRPr/>
          </a:p>
          <a:p>
            <a:pPr indent="0" lvl="0" marL="0" marR="0" rtl="0" algn="l">
              <a:spcBef>
                <a:spcPts val="0"/>
              </a:spcBef>
              <a:spcAft>
                <a:spcPts val="0"/>
              </a:spcAft>
              <a:buNone/>
            </a:pPr>
            <a:r>
              <a:rPr lang="en-US" sz="2800"/>
              <a:t>Scheer, M. 2012. ‘Are Emotions a Kind of Practice?’ History and Theory 51(2).</a:t>
            </a:r>
            <a:endParaRPr/>
          </a:p>
          <a:p>
            <a:pPr indent="0" lvl="0" marL="0" marR="0" rtl="0" algn="l">
              <a:spcBef>
                <a:spcPts val="0"/>
              </a:spcBef>
              <a:spcAft>
                <a:spcPts val="0"/>
              </a:spcAft>
              <a:buNone/>
            </a:pPr>
            <a:r>
              <a:rPr lang="en-US" sz="2800"/>
              <a:t>Xiao, B. 2026. 77-record working catalogue and cultural-rhythm formulation.</a:t>
            </a:r>
            <a:endParaRPr/>
          </a:p>
        </p:txBody>
      </p:sp>
      <p:sp>
        <p:nvSpPr>
          <p:cNvPr id="488" name="Google Shape;488;p25"/>
          <p:cNvSpPr/>
          <p:nvPr/>
        </p:nvSpPr>
        <p:spPr>
          <a:xfrm>
            <a:off x="1028700" y="1397448"/>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89" name="Google Shape;489;p25"/>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Selected references · Theory and method</a:t>
            </a:r>
            <a:endParaRPr/>
          </a:p>
        </p:txBody>
      </p:sp>
      <p:sp>
        <p:nvSpPr>
          <p:cNvPr id="490" name="Google Shape;490;p25"/>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91" name="Google Shape;491;p25"/>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92" name="Google Shape;492;p25"/>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93" name="Google Shape;493;p25"/>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94" name="Google Shape;494;p25"/>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495" name="Google Shape;495;p25"/>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496" name="Google Shape;496;p25"/>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497" name="Google Shape;497;p25"/>
          <p:cNvSpPr txBox="1"/>
          <p:nvPr>
            <p:ph idx="12" type="sldNum"/>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25</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26"/>
          <p:cNvSpPr/>
          <p:nvPr/>
        </p:nvSpPr>
        <p:spPr>
          <a:xfrm>
            <a:off x="1028700" y="2799245"/>
            <a:ext cx="15065826" cy="619272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lang="en-US" sz="2600"/>
              <a:t>Boge Xiao. 《壮族喃字整理》, 77-record Google Drive working catalogue, 20 Aug. 2026.</a:t>
            </a:r>
            <a:endParaRPr/>
          </a:p>
          <a:p>
            <a:pPr indent="0" lvl="0" marL="0" marR="0" rtl="0" algn="l">
              <a:spcBef>
                <a:spcPts val="0"/>
              </a:spcBef>
              <a:spcAft>
                <a:spcPts val="0"/>
              </a:spcAft>
              <a:buNone/>
            </a:pPr>
            <a:r>
              <a:rPr lang="en-US" sz="2600"/>
              <a:t>Qin Xiaohang. 方块壮字研究; 古壮字字典 / Sawndip Sawloih / Sawndip Sawdenj.</a:t>
            </a:r>
            <a:endParaRPr/>
          </a:p>
          <a:p>
            <a:pPr indent="0" lvl="0" marL="0" marR="0" rtl="0" algn="l">
              <a:spcBef>
                <a:spcPts val="0"/>
              </a:spcBef>
              <a:spcAft>
                <a:spcPts val="0"/>
              </a:spcAft>
              <a:buNone/>
            </a:pPr>
            <a:r>
              <a:rPr lang="en-US" sz="2600"/>
              <a:t>Vũ Văn Kính. Đại Tự Điển Chữ Nôm; Trần Văn Kiệm. Giúp Đọc Nôm Và Hán Việt.</a:t>
            </a:r>
            <a:endParaRPr/>
          </a:p>
          <a:p>
            <a:pPr indent="0" lvl="0" marL="0" marR="0" rtl="0" algn="l">
              <a:spcBef>
                <a:spcPts val="0"/>
              </a:spcBef>
              <a:spcAft>
                <a:spcPts val="0"/>
              </a:spcAft>
              <a:buNone/>
            </a:pPr>
            <a:r>
              <a:rPr lang="en-US" sz="2600"/>
              <a:t>Lạc Thiện. Sách Tra Chữ Nôm Thường Dùng.</a:t>
            </a:r>
            <a:endParaRPr/>
          </a:p>
          <a:p>
            <a:pPr indent="0" lvl="0" marL="0" marR="0" rtl="0" algn="l">
              <a:spcBef>
                <a:spcPts val="0"/>
              </a:spcBef>
              <a:spcAft>
                <a:spcPts val="0"/>
              </a:spcAft>
              <a:buNone/>
            </a:pPr>
            <a:r>
              <a:rPr lang="en-US" sz="2600"/>
              <a:t>Vietnam National Archives Center I; Báo Cao Bằng historical-administration materials.</a:t>
            </a:r>
            <a:endParaRPr/>
          </a:p>
          <a:p>
            <a:pPr indent="0" lvl="0" marL="0" marR="0" rtl="0" algn="l">
              <a:spcBef>
                <a:spcPts val="0"/>
              </a:spcBef>
              <a:spcAft>
                <a:spcPts val="0"/>
              </a:spcAft>
              <a:buNone/>
            </a:pPr>
            <a:r>
              <a:rPr lang="en-US" sz="2600"/>
              <a:t>Abstract 332; GSS 2026 official theme and presentation template.</a:t>
            </a:r>
            <a:endParaRPr/>
          </a:p>
        </p:txBody>
      </p:sp>
      <p:sp>
        <p:nvSpPr>
          <p:cNvPr id="504" name="Google Shape;504;p26"/>
          <p:cNvSpPr/>
          <p:nvPr/>
        </p:nvSpPr>
        <p:spPr>
          <a:xfrm>
            <a:off x="1028700" y="1397448"/>
            <a:ext cx="16847999" cy="1239875"/>
          </a:xfrm>
          <a:custGeom>
            <a:rect b="b" l="l" r="r" t="t"/>
            <a:pathLst>
              <a:path extrusionOk="0" h="1653167" w="22463999">
                <a:moveTo>
                  <a:pt x="0" y="0"/>
                </a:moveTo>
                <a:lnTo>
                  <a:pt x="22463999" y="0"/>
                </a:lnTo>
                <a:lnTo>
                  <a:pt x="22463999" y="1653167"/>
                </a:lnTo>
                <a:lnTo>
                  <a:pt x="0" y="1653167"/>
                </a:lnTo>
                <a:close/>
              </a:path>
            </a:pathLst>
          </a:custGeom>
          <a:blipFill rotWithShape="1">
            <a:blip r:embed="rId3">
              <a:alphaModFix amt="0"/>
            </a:blip>
            <a:stretch>
              <a:fillRect b="-197723" l="0" r="0" t="-231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05" name="Google Shape;505;p26"/>
          <p:cNvSpPr/>
          <p:nvPr/>
        </p:nvSpPr>
        <p:spPr>
          <a:xfrm>
            <a:off x="1028700" y="1381125"/>
            <a:ext cx="16840200" cy="11239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5600">
                <a:solidFill>
                  <a:srgbClr val="D31488"/>
                </a:solidFill>
                <a:latin typeface="Arial"/>
                <a:ea typeface="Arial"/>
                <a:cs typeface="Arial"/>
                <a:sym typeface="Arial"/>
              </a:rPr>
              <a:t>Selected references · Corpus and lexica</a:t>
            </a:r>
            <a:endParaRPr/>
          </a:p>
        </p:txBody>
      </p:sp>
      <p:sp>
        <p:nvSpPr>
          <p:cNvPr id="506" name="Google Shape;506;p26"/>
          <p:cNvSpPr/>
          <p:nvPr/>
        </p:nvSpPr>
        <p:spPr>
          <a:xfrm>
            <a:off x="0" y="9258970"/>
            <a:ext cx="18288000" cy="1041468"/>
          </a:xfrm>
          <a:custGeom>
            <a:rect b="b" l="l" r="r" t="t"/>
            <a:pathLst>
              <a:path extrusionOk="0" h="296240" w="5201920">
                <a:moveTo>
                  <a:pt x="0" y="0"/>
                </a:moveTo>
                <a:lnTo>
                  <a:pt x="5201920" y="0"/>
                </a:lnTo>
                <a:lnTo>
                  <a:pt x="5201920" y="296240"/>
                </a:lnTo>
                <a:lnTo>
                  <a:pt x="0" y="296240"/>
                </a:lnTo>
                <a:close/>
              </a:path>
            </a:pathLst>
          </a:custGeom>
          <a:solidFill>
            <a:srgbClr val="F9E5DF"/>
          </a:solid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07" name="Google Shape;507;p26"/>
          <p:cNvSpPr/>
          <p:nvPr/>
        </p:nvSpPr>
        <p:spPr>
          <a:xfrm>
            <a:off x="0" y="9191998"/>
            <a:ext cx="18288000" cy="1108441"/>
          </a:xfrm>
          <a:prstGeom prst="rect">
            <a:avLst/>
          </a:prstGeom>
          <a:noFill/>
          <a:ln>
            <a:noFill/>
          </a:ln>
        </p:spPr>
        <p:txBody>
          <a:bodyPr anchorCtr="0" anchor="ctr" bIns="50800" lIns="50800" spcFirstLastPara="1" rIns="50800" wrap="square" tIns="50800">
            <a:noAutofit/>
          </a:bodyPr>
          <a:lstStyle/>
          <a:p>
            <a:pPr indent="0" lvl="0" marL="0" marR="0" rtl="0" algn="ctr">
              <a:lnSpc>
                <a:spcPct val="100611"/>
              </a:lnSpc>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08" name="Google Shape;508;p26"/>
          <p:cNvSpPr/>
          <p:nvPr/>
        </p:nvSpPr>
        <p:spPr>
          <a:xfrm>
            <a:off x="1028700" y="9482383"/>
            <a:ext cx="2181428" cy="594644"/>
          </a:xfrm>
          <a:custGeom>
            <a:rect b="b" l="l" r="r" t="t"/>
            <a:pathLst>
              <a:path extrusionOk="0" h="4711700" w="17284700">
                <a:moveTo>
                  <a:pt x="0" y="0"/>
                </a:moveTo>
                <a:lnTo>
                  <a:pt x="17284700" y="0"/>
                </a:lnTo>
                <a:lnTo>
                  <a:pt x="17284700" y="4711700"/>
                </a:lnTo>
                <a:lnTo>
                  <a:pt x="0" y="4711700"/>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09" name="Google Shape;509;p26"/>
          <p:cNvSpPr/>
          <p:nvPr/>
        </p:nvSpPr>
        <p:spPr>
          <a:xfrm>
            <a:off x="6237513" y="9534526"/>
            <a:ext cx="10709366" cy="594579"/>
          </a:xfrm>
          <a:custGeom>
            <a:rect b="b" l="l" r="r" t="t"/>
            <a:pathLst>
              <a:path extrusionOk="0" h="792772" w="14279155">
                <a:moveTo>
                  <a:pt x="0" y="0"/>
                </a:moveTo>
                <a:lnTo>
                  <a:pt x="14279155" y="0"/>
                </a:lnTo>
                <a:lnTo>
                  <a:pt x="14279155" y="792772"/>
                </a:lnTo>
                <a:lnTo>
                  <a:pt x="0" y="792772"/>
                </a:lnTo>
                <a:close/>
              </a:path>
            </a:pathLst>
          </a:custGeom>
          <a:blipFill rotWithShape="1">
            <a:blip r:embed="rId3">
              <a:alphaModFix amt="0"/>
            </a:blip>
            <a:stretch>
              <a:fillRect b="-300976" l="0" r="0" t="-300976"/>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10" name="Google Shape;510;p26"/>
          <p:cNvSpPr/>
          <p:nvPr/>
        </p:nvSpPr>
        <p:spPr>
          <a:xfrm>
            <a:off x="6237513" y="9505951"/>
            <a:ext cx="10709367" cy="623154"/>
          </a:xfrm>
          <a:prstGeom prst="rect">
            <a:avLst/>
          </a:prstGeom>
          <a:noFill/>
          <a:ln>
            <a:noFill/>
          </a:ln>
        </p:spPr>
        <p:txBody>
          <a:bodyPr anchorCtr="0" anchor="ctr" bIns="0" lIns="0" spcFirstLastPara="1" rIns="0" wrap="square" tIns="0">
            <a:noAutofit/>
          </a:bodyPr>
          <a:lstStyle/>
          <a:p>
            <a:pPr indent="0" lvl="0" marL="0" marR="0" rtl="0" algn="r">
              <a:lnSpc>
                <a:spcPct val="120000"/>
              </a:lnSpc>
              <a:spcBef>
                <a:spcPts val="0"/>
              </a:spcBef>
              <a:spcAft>
                <a:spcPts val="0"/>
              </a:spcAft>
              <a:buClr>
                <a:srgbClr val="074784"/>
              </a:buClr>
              <a:buSzPts val="1800"/>
              <a:buFont typeface="Calibri"/>
              <a:buNone/>
            </a:pPr>
            <a:r>
              <a:rPr lang="en-US" sz="1800">
                <a:solidFill>
                  <a:srgbClr val="074784"/>
                </a:solidFill>
                <a:latin typeface="Calibri"/>
                <a:ea typeface="Calibri"/>
                <a:cs typeface="Calibri"/>
                <a:sym typeface="Calibri"/>
              </a:rPr>
              <a:t>Emotional Worlds in Zhuang Border Manuscripts</a:t>
            </a:r>
            <a:endParaRPr sz="1800"/>
          </a:p>
        </p:txBody>
      </p:sp>
      <p:sp>
        <p:nvSpPr>
          <p:cNvPr id="511" name="Google Shape;511;p26"/>
          <p:cNvSpPr/>
          <p:nvPr/>
        </p:nvSpPr>
        <p:spPr>
          <a:xfrm>
            <a:off x="1028700" y="405106"/>
            <a:ext cx="4376027" cy="290611"/>
          </a:xfrm>
          <a:custGeom>
            <a:rect b="b" l="l" r="r" t="t"/>
            <a:pathLst>
              <a:path extrusionOk="0" h="1079500" w="16255121">
                <a:moveTo>
                  <a:pt x="0" y="0"/>
                </a:moveTo>
                <a:lnTo>
                  <a:pt x="16255121" y="0"/>
                </a:lnTo>
                <a:lnTo>
                  <a:pt x="16255121" y="1079500"/>
                </a:lnTo>
                <a:lnTo>
                  <a:pt x="0" y="1079500"/>
                </a:lnTo>
                <a:lnTo>
                  <a:pt x="0" y="0"/>
                </a:lnTo>
                <a:close/>
              </a:path>
            </a:pathLst>
          </a:custGeom>
          <a:blipFill rotWithShape="1">
            <a:blip r:embed="rId5">
              <a:alphaModFix/>
            </a:blip>
            <a:stretch>
              <a:fillRect b="-1819" l="0" r="0" t="-18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SzPts val="1800"/>
              <a:buFont typeface="Arial"/>
              <a:buNone/>
            </a:pPr>
            <a:r>
              <a:t/>
            </a:r>
            <a:endParaRPr sz="1800">
              <a:solidFill>
                <a:schemeClr val="dk1"/>
              </a:solidFill>
              <a:latin typeface="Calibri"/>
              <a:ea typeface="Calibri"/>
              <a:cs typeface="Calibri"/>
              <a:sym typeface="Calibri"/>
            </a:endParaRPr>
          </a:p>
        </p:txBody>
      </p:sp>
      <p:sp>
        <p:nvSpPr>
          <p:cNvPr id="512" name="Google Shape;512;p26"/>
          <p:cNvSpPr/>
          <p:nvPr/>
        </p:nvSpPr>
        <p:spPr>
          <a:xfrm>
            <a:off x="1028700" y="816768"/>
            <a:ext cx="4376027" cy="211931"/>
          </a:xfrm>
          <a:prstGeom prst="rect">
            <a:avLst/>
          </a:prstGeom>
          <a:noFill/>
          <a:ln>
            <a:noFill/>
          </a:ln>
        </p:spPr>
        <p:txBody>
          <a:bodyPr anchorCtr="0" anchor="t" bIns="0" lIns="0" spcFirstLastPara="1" rIns="0" wrap="square" tIns="0">
            <a:spAutoFit/>
          </a:bodyPr>
          <a:lstStyle/>
          <a:p>
            <a:pPr indent="0" lvl="0" marL="0" marR="0" rtl="0" algn="just">
              <a:lnSpc>
                <a:spcPct val="120015"/>
              </a:lnSpc>
              <a:spcBef>
                <a:spcPts val="0"/>
              </a:spcBef>
              <a:spcAft>
                <a:spcPts val="0"/>
              </a:spcAft>
              <a:buClr>
                <a:srgbClr val="074784"/>
              </a:buClr>
              <a:buSzPts val="1299"/>
              <a:buFont typeface="Calibri"/>
              <a:buNone/>
            </a:pPr>
            <a:r>
              <a:rPr b="1" lang="en-US" sz="1299">
                <a:solidFill>
                  <a:srgbClr val="074784"/>
                </a:solidFill>
                <a:latin typeface="Calibri"/>
                <a:ea typeface="Calibri"/>
                <a:cs typeface="Calibri"/>
                <a:sym typeface="Calibri"/>
              </a:rPr>
              <a:t>3RD INTERNATIONAL SYMPOSIUM ON GLOBAL SOUTH STUDIES</a:t>
            </a:r>
            <a:endParaRPr sz="1800"/>
          </a:p>
        </p:txBody>
      </p:sp>
      <p:sp>
        <p:nvSpPr>
          <p:cNvPr id="513" name="Google Shape;513;p26"/>
          <p:cNvSpPr txBox="1"/>
          <p:nvPr>
            <p:ph idx="12" type="sldNum"/>
          </p:nvPr>
        </p:nvSpPr>
        <p:spPr>
          <a:xfrm>
            <a:off x="15483839" y="9634965"/>
            <a:ext cx="2133600"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US" sz="2400">
                <a:solidFill>
                  <a:srgbClr val="888888"/>
                </a:solidFill>
                <a:latin typeface="Calibri"/>
                <a:ea typeface="Calibri"/>
                <a:cs typeface="Calibri"/>
                <a:sym typeface="Calibri"/>
              </a:rPr>
              <a:t>26</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