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0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43">
          <p15:clr>
            <a:srgbClr val="747775"/>
          </p15:clr>
        </p15:guide>
        <p15:guide id="4" orient="horz" pos="681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BmpLU/thx/jC9dJoHTZi598tM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E35167D-58E9-4A23-B3B9-D4328CDB97B6}">
  <a:tblStyle styleId="{FE35167D-58E9-4A23-B3B9-D4328CDB97B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1" orient="horz"/>
        <p:guide pos="2880"/>
        <p:guide pos="543" orient="horz"/>
        <p:guide pos="68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d9f781221a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d9f781221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9f781221a_0_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d9f781221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9f781221a_0_1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g3d9f781221a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6.jpg"/><Relationship Id="rId6" Type="http://schemas.openxmlformats.org/officeDocument/2006/relationships/image" Target="../media/image8.jpg"/><Relationship Id="rId7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2.png"/><Relationship Id="rId13" Type="http://schemas.openxmlformats.org/officeDocument/2006/relationships/image" Target="../media/image21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9" Type="http://schemas.openxmlformats.org/officeDocument/2006/relationships/image" Target="../media/image13.png"/><Relationship Id="rId15" Type="http://schemas.openxmlformats.org/officeDocument/2006/relationships/image" Target="../media/image37.png"/><Relationship Id="rId1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Relationship Id="rId8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18.png"/><Relationship Id="rId13" Type="http://schemas.openxmlformats.org/officeDocument/2006/relationships/image" Target="../media/image34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29.png"/><Relationship Id="rId7" Type="http://schemas.openxmlformats.org/officeDocument/2006/relationships/image" Target="../media/image22.png"/><Relationship Id="rId8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Relationship Id="rId6" Type="http://schemas.openxmlformats.org/officeDocument/2006/relationships/image" Target="../media/image26.jpg"/><Relationship Id="rId7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9" Type="http://schemas.openxmlformats.org/officeDocument/2006/relationships/image" Target="../media/image39.png"/><Relationship Id="rId5" Type="http://schemas.openxmlformats.org/officeDocument/2006/relationships/image" Target="../media/image23.jpg"/><Relationship Id="rId6" Type="http://schemas.openxmlformats.org/officeDocument/2006/relationships/image" Target="../media/image41.jpg"/><Relationship Id="rId7" Type="http://schemas.openxmlformats.org/officeDocument/2006/relationships/image" Target="../media/image38.jpg"/><Relationship Id="rId8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Relationship Id="rId6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Relationship Id="rId4" Type="http://schemas.openxmlformats.org/officeDocument/2006/relationships/image" Target="../media/image42.jpg"/><Relationship Id="rId5" Type="http://schemas.openxmlformats.org/officeDocument/2006/relationships/image" Target="../media/image36.png"/><Relationship Id="rId6" Type="http://schemas.openxmlformats.org/officeDocument/2006/relationships/image" Target="../media/image33.png"/><Relationship Id="rId7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24547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>
            <p:ph type="ctrTitle"/>
          </p:nvPr>
        </p:nvSpPr>
        <p:spPr>
          <a:xfrm>
            <a:off x="772800" y="931686"/>
            <a:ext cx="7598400" cy="25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Microsoft YaHei"/>
              <a:buNone/>
            </a:pPr>
            <a:r>
              <a:rPr b="1" lang="en-US" sz="4445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Cultural Rhythms Of Writing:</a:t>
            </a:r>
            <a:br>
              <a:rPr b="1" lang="en-US" sz="4445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11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Experimental Ethnography On Zhuang Manuscripts And Variant Chinese Characters</a:t>
            </a:r>
            <a:r>
              <a:rPr lang="en-US" sz="311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11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"/>
          <p:cNvSpPr txBox="1"/>
          <p:nvPr>
            <p:ph idx="1" type="subTitle"/>
          </p:nvPr>
        </p:nvSpPr>
        <p:spPr>
          <a:xfrm>
            <a:off x="520650" y="3985152"/>
            <a:ext cx="81027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16"/>
              <a:buNone/>
            </a:pPr>
            <a:r>
              <a:rPr b="1" lang="en-US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Presenter</a:t>
            </a:r>
            <a:r>
              <a:rPr b="1" lang="en-US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：__Boge Xiao__     </a:t>
            </a:r>
            <a:endParaRPr b="1" sz="2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>
            <p:ph type="title"/>
          </p:nvPr>
        </p:nvSpPr>
        <p:spPr>
          <a:xfrm>
            <a:off x="550247" y="192825"/>
            <a:ext cx="7124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When a </a:t>
            </a: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manuscript</a:t>
            </a: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exceeded our framework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3" name="Google Shape;6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"/>
          <p:cNvPicPr preferRelativeResize="0"/>
          <p:nvPr/>
        </p:nvPicPr>
        <p:blipFill rotWithShape="1">
          <a:blip r:embed="rId5">
            <a:alphaModFix/>
          </a:blip>
          <a:srcRect b="0" l="6112" r="0" t="2591"/>
          <a:stretch/>
        </p:blipFill>
        <p:spPr>
          <a:xfrm>
            <a:off x="389850" y="1084750"/>
            <a:ext cx="2848276" cy="352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02600" y="1084750"/>
            <a:ext cx="1675200" cy="220467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"/>
          <p:cNvSpPr txBox="1"/>
          <p:nvPr/>
        </p:nvSpPr>
        <p:spPr>
          <a:xfrm>
            <a:off x="3626325" y="3741350"/>
            <a:ext cx="47463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Visible, but unreadable.</a:t>
            </a:r>
            <a:endParaRPr sz="16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border manuscript first mistaken for something else.</a:t>
            </a:r>
            <a:endParaRPr sz="16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8" name="Google Shape;68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66450" y="1084750"/>
            <a:ext cx="1675200" cy="22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title"/>
          </p:nvPr>
        </p:nvSpPr>
        <p:spPr>
          <a:xfrm>
            <a:off x="561875" y="-6850"/>
            <a:ext cx="35268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Guangxi matters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3"/>
          <p:cNvSpPr txBox="1"/>
          <p:nvPr>
            <p:ph idx="1" type="body"/>
          </p:nvPr>
        </p:nvSpPr>
        <p:spPr>
          <a:xfrm>
            <a:off x="454975" y="1325925"/>
            <a:ext cx="3932700" cy="31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Related Research Areas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Guangxi is a border region in Southwest China, adjacent to Vietnam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It is home to Zhuang ethnic minority and related Tai-speaking communities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Manuscripts in Guangxi developed through the interaction of Chinese texts, local Zhuang practices, and cross-border connections with Vietnam.</a:t>
            </a:r>
            <a:endParaRPr sz="1200">
              <a:solidFill>
                <a:srgbClr val="7F7F7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5" name="Google Shape;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4725" y="1172575"/>
            <a:ext cx="4283976" cy="279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 txBox="1"/>
          <p:nvPr/>
        </p:nvSpPr>
        <p:spPr>
          <a:xfrm>
            <a:off x="4881763" y="4037025"/>
            <a:ext cx="378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Map of the Geographical Location of Guangxi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9f781221a_0_24"/>
          <p:cNvSpPr txBox="1"/>
          <p:nvPr>
            <p:ph type="title"/>
          </p:nvPr>
        </p:nvSpPr>
        <p:spPr>
          <a:xfrm>
            <a:off x="561875" y="-6850"/>
            <a:ext cx="35268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Guangxi matters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g3d9f781221a_0_24"/>
          <p:cNvSpPr txBox="1"/>
          <p:nvPr>
            <p:ph idx="1" type="body"/>
          </p:nvPr>
        </p:nvSpPr>
        <p:spPr>
          <a:xfrm>
            <a:off x="454975" y="1325925"/>
            <a:ext cx="3932700" cy="31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Related Research Areas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Guangxi is a border region in Southwest China, adjacent to Vietnam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It is home to Zhuang ethnic minority and related Tai-speaking communities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Manuscripts in Guangxi developed through the interaction of Chinese texts, local Zhuang practices, and cross-border connections with Vietnam.</a:t>
            </a:r>
            <a:endParaRPr sz="1200">
              <a:solidFill>
                <a:srgbClr val="7F7F7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5" name="Google Shape;85;g3d9f781221a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3d9f781221a_0_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4200" y="483149"/>
            <a:ext cx="3429799" cy="4270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3d9f781221a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d9f781221a_0_24"/>
          <p:cNvSpPr txBox="1"/>
          <p:nvPr/>
        </p:nvSpPr>
        <p:spPr>
          <a:xfrm>
            <a:off x="4735700" y="4701850"/>
            <a:ext cx="352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geographical map of Guangxi and Vietnam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/>
          <p:nvPr>
            <p:ph type="title"/>
          </p:nvPr>
        </p:nvSpPr>
        <p:spPr>
          <a:xfrm>
            <a:off x="583672" y="192800"/>
            <a:ext cx="6501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did this manuscript become unreadable?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4"/>
          <p:cNvSpPr txBox="1"/>
          <p:nvPr>
            <p:ph idx="1" type="body"/>
          </p:nvPr>
        </p:nvSpPr>
        <p:spPr>
          <a:xfrm>
            <a:off x="443850" y="1608297"/>
            <a:ext cx="8256300" cy="19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We first approached it through a single Chinese-script framework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We underestimated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Guangxi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border history and its links to northern Vietnam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We treated variation as irregularity, rather than evidence of a layered writing environment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5" name="Google Shape;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581320" y="192800"/>
            <a:ext cx="33174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Literature Review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5"/>
          <p:cNvSpPr txBox="1"/>
          <p:nvPr>
            <p:ph idx="1" type="body"/>
          </p:nvPr>
        </p:nvSpPr>
        <p:spPr>
          <a:xfrm>
            <a:off x="454725" y="1081100"/>
            <a:ext cx="4964700" cy="3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What scholarship explains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7429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Standardization and central regulation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7429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Persistence of older forms in minority regions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7429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Border movement of texts across linguistic and political boundaries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What remains unclear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7429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Different kinds of variation are often collapsed together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7429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Persistence and local refunctioning are not the same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7429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Cross-border clues do not equal proven transmission chains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3" name="Google Shape;1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1825" y="736475"/>
            <a:ext cx="3039300" cy="303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"/>
          <p:cNvSpPr txBox="1"/>
          <p:nvPr/>
        </p:nvSpPr>
        <p:spPr>
          <a:xfrm>
            <a:off x="5419425" y="4009100"/>
            <a:ext cx="3584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Image of Tianxia (“all under heaven”) from the Western Zhou dynasty (c. 1046–771 BCE)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Graph Sinocentric world and the Barbaric area.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9f781221a_0_53"/>
          <p:cNvSpPr txBox="1"/>
          <p:nvPr>
            <p:ph type="title"/>
          </p:nvPr>
        </p:nvSpPr>
        <p:spPr>
          <a:xfrm>
            <a:off x="581325" y="192800"/>
            <a:ext cx="5574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all variation means the same thing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g3d9f781221a_0_53"/>
          <p:cNvSpPr txBox="1"/>
          <p:nvPr>
            <p:ph idx="1" type="body"/>
          </p:nvPr>
        </p:nvSpPr>
        <p:spPr>
          <a:xfrm>
            <a:off x="454725" y="1081100"/>
            <a:ext cx="7656600" cy="3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Preservation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Forms that remain active in local manuscripts after receding from more standardized writing.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Resemanticization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Forms that are retained, but take on new local, ritual, or semantic functions.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Cross-border clue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Forms or features that suggest a wider border textual environment, without yet proving a one-way chain of influence.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Not every non-standard form indicates active local reproduction.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g3d9f781221a_0_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d9f781221a_0_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 txBox="1"/>
          <p:nvPr>
            <p:ph type="title"/>
          </p:nvPr>
        </p:nvSpPr>
        <p:spPr>
          <a:xfrm>
            <a:off x="558499" y="192800"/>
            <a:ext cx="33123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1:Preservation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0" name="Google Shape;12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9"/>
          <p:cNvPicPr preferRelativeResize="0"/>
          <p:nvPr/>
        </p:nvPicPr>
        <p:blipFill rotWithShape="1">
          <a:blip r:embed="rId5">
            <a:alphaModFix/>
          </a:blip>
          <a:srcRect b="29763" l="53915" r="21829" t="11900"/>
          <a:stretch/>
        </p:blipFill>
        <p:spPr>
          <a:xfrm>
            <a:off x="576291" y="2486250"/>
            <a:ext cx="733160" cy="1527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线条箭头" id="123" name="Google Shape;12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89669" y="3047238"/>
            <a:ext cx="456617" cy="45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14453" y="3021541"/>
            <a:ext cx="440309" cy="440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线条箭头" id="125" name="Google Shape;12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98744" y="3047238"/>
            <a:ext cx="456617" cy="45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97860" y="3047238"/>
            <a:ext cx="445745" cy="44080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9"/>
          <p:cNvSpPr txBox="1"/>
          <p:nvPr/>
        </p:nvSpPr>
        <p:spPr>
          <a:xfrm>
            <a:off x="3134891" y="3490018"/>
            <a:ext cx="1712700" cy="1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5575" lIns="71150" spcFirstLastPara="1" rIns="71150" wrap="square" tIns="3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9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Variant                 </a:t>
            </a:r>
            <a:r>
              <a:rPr lang="en-US" sz="1090">
                <a:latin typeface="Times New Roman"/>
                <a:ea typeface="Times New Roman"/>
                <a:cs typeface="Times New Roman"/>
                <a:sym typeface="Times New Roman"/>
              </a:rPr>
              <a:t>Standard</a:t>
            </a:r>
            <a:endParaRPr b="0" i="0" sz="109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8" name="Google Shape;128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56015" y="2486252"/>
            <a:ext cx="1075709" cy="152717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/>
          <p:nvPr/>
        </p:nvSpPr>
        <p:spPr>
          <a:xfrm>
            <a:off x="1819448" y="3144651"/>
            <a:ext cx="317700" cy="300600"/>
          </a:xfrm>
          <a:prstGeom prst="rect">
            <a:avLst/>
          </a:prstGeom>
          <a:noFill/>
          <a:ln cap="flat" cmpd="sng" w="197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5575" lIns="71150" spcFirstLastPara="1" rIns="71150" wrap="square" tIns="3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9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9"/>
          <p:cNvPicPr preferRelativeResize="0"/>
          <p:nvPr/>
        </p:nvPicPr>
        <p:blipFill rotWithShape="1">
          <a:blip r:embed="rId11">
            <a:alphaModFix/>
          </a:blip>
          <a:srcRect b="2003" l="0" r="5150" t="1219"/>
          <a:stretch/>
        </p:blipFill>
        <p:spPr>
          <a:xfrm>
            <a:off x="6509073" y="2004674"/>
            <a:ext cx="900441" cy="129475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9"/>
          <p:cNvSpPr txBox="1"/>
          <p:nvPr/>
        </p:nvSpPr>
        <p:spPr>
          <a:xfrm>
            <a:off x="5458220" y="2503674"/>
            <a:ext cx="1039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2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Ming Dynasty</a:t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>
                <a:latin typeface="Times New Roman"/>
                <a:ea typeface="Times New Roman"/>
                <a:cs typeface="Times New Roman"/>
                <a:sym typeface="Times New Roman"/>
              </a:rPr>
              <a:t>(1368–1644)</a:t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12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Qing Dynasty</a:t>
            </a:r>
            <a:endParaRPr i="0" sz="112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>
                <a:latin typeface="Times New Roman"/>
                <a:ea typeface="Times New Roman"/>
                <a:cs typeface="Times New Roman"/>
                <a:sym typeface="Times New Roman"/>
              </a:rPr>
              <a:t>(1644–1912)</a:t>
            </a:r>
            <a:endParaRPr sz="11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" name="Google Shape;133;p9"/>
          <p:cNvPicPr preferRelativeResize="0"/>
          <p:nvPr/>
        </p:nvPicPr>
        <p:blipFill rotWithShape="1">
          <a:blip r:embed="rId12">
            <a:alphaModFix/>
          </a:blip>
          <a:srcRect b="0" l="5066" r="6376" t="0"/>
          <a:stretch/>
        </p:blipFill>
        <p:spPr>
          <a:xfrm>
            <a:off x="7659016" y="2025000"/>
            <a:ext cx="1209395" cy="127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713350" y="3518951"/>
            <a:ext cx="491886" cy="93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9"/>
          <p:cNvPicPr preferRelativeResize="0"/>
          <p:nvPr/>
        </p:nvPicPr>
        <p:blipFill rotWithShape="1">
          <a:blip r:embed="rId14">
            <a:alphaModFix/>
          </a:blip>
          <a:srcRect b="0" l="0" r="0" t="12381"/>
          <a:stretch/>
        </p:blipFill>
        <p:spPr>
          <a:xfrm>
            <a:off x="7884787" y="3452720"/>
            <a:ext cx="757825" cy="1066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箭头" id="136" name="Google Shape;136;p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rot="2879998">
            <a:off x="4958202" y="2507231"/>
            <a:ext cx="536603" cy="536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箭头" id="137" name="Google Shape;137;p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rot="8339998">
            <a:off x="4962778" y="3481349"/>
            <a:ext cx="536603" cy="53660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9"/>
          <p:cNvSpPr txBox="1"/>
          <p:nvPr/>
        </p:nvSpPr>
        <p:spPr>
          <a:xfrm>
            <a:off x="-20500" y="4129675"/>
            <a:ext cx="331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508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Song Shengmu Xiao'er Shu (Zhuang Manuscript)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508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Daoguang Period (1821–1850), Qing Dynasty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9"/>
          <p:cNvSpPr txBox="1"/>
          <p:nvPr>
            <p:ph idx="1" type="body"/>
          </p:nvPr>
        </p:nvSpPr>
        <p:spPr>
          <a:xfrm>
            <a:off x="454975" y="928300"/>
            <a:ext cx="76566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Some forms remained active in Zhuang manuscripts after receding from more standardized writing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Their continued use reflects a different pace of textual change, not simply error or backwardness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Here, “cultural rhythm” helps describe uneven continuity across textual communities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2"/>
          <p:cNvPicPr preferRelativeResize="0"/>
          <p:nvPr/>
        </p:nvPicPr>
        <p:blipFill rotWithShape="1">
          <a:blip r:embed="rId3">
            <a:alphaModFix/>
          </a:blip>
          <a:srcRect b="0" l="10" r="10" t="0"/>
          <a:stretch/>
        </p:blipFill>
        <p:spPr>
          <a:xfrm>
            <a:off x="2997973" y="2809427"/>
            <a:ext cx="600826" cy="60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28833" y="2850715"/>
            <a:ext cx="521897" cy="52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线条箭头" id="148" name="Google Shape;148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88218" y="2847197"/>
            <a:ext cx="541786" cy="5417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线条箭头" id="149" name="Google Shape;14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3455" y="2847197"/>
            <a:ext cx="541786" cy="54178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2"/>
          <p:cNvSpPr txBox="1"/>
          <p:nvPr/>
        </p:nvSpPr>
        <p:spPr>
          <a:xfrm>
            <a:off x="1734431" y="3372567"/>
            <a:ext cx="2032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2200" lIns="84425" spcFirstLastPara="1" rIns="84425" wrap="square" tIns="42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3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Variant                 Standard</a:t>
            </a:r>
            <a:endParaRPr b="0" i="0" sz="1293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3">
                <a:latin typeface="Times New Roman"/>
                <a:ea typeface="Times New Roman"/>
                <a:cs typeface="Times New Roman"/>
                <a:sym typeface="Times New Roman"/>
              </a:rPr>
              <a:t>in Zhuang</a:t>
            </a:r>
            <a:endParaRPr sz="1293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4431175" y="2407195"/>
            <a:ext cx="12987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Ming Dynasty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(1368–1644)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Chinese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Vietnamese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Chu Nom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箭头" id="152" name="Google Shape;152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879993">
            <a:off x="3646519" y="2437923"/>
            <a:ext cx="619183" cy="61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箭头" id="153" name="Google Shape;15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8340005">
            <a:off x="3651795" y="3561959"/>
            <a:ext cx="619184" cy="619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9152" y="2208074"/>
            <a:ext cx="734696" cy="82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9152" y="3084669"/>
            <a:ext cx="747009" cy="79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3875" y="3934292"/>
            <a:ext cx="752873" cy="799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708612" y="3768725"/>
            <a:ext cx="1178560" cy="123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767705" y="1920038"/>
            <a:ext cx="1224280" cy="1392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2"/>
          <p:cNvSpPr txBox="1"/>
          <p:nvPr>
            <p:ph type="title"/>
          </p:nvPr>
        </p:nvSpPr>
        <p:spPr>
          <a:xfrm>
            <a:off x="558500" y="192800"/>
            <a:ext cx="3638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2: </a:t>
            </a: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Refunctioning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12"/>
          <p:cNvSpPr txBox="1"/>
          <p:nvPr>
            <p:ph idx="1" type="body"/>
          </p:nvPr>
        </p:nvSpPr>
        <p:spPr>
          <a:xfrm>
            <a:off x="454975" y="928300"/>
            <a:ext cx="8485500" cy="9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The form remains recognizable, but its function is no longer identical across textual worlds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In Zhuang manuscripts, it enters local ritual and linguistic contexts that reshape its use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Comparable forms in neighboring traditions suggest a shared border environment, but not a simple one-way chain of influence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140275" y="4734075"/>
            <a:ext cx="2424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Mid-to-late </a:t>
            </a:r>
            <a:r>
              <a:rPr lang="en-US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Qing Dynasty (1800-1912)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2"/>
          <p:cNvSpPr txBox="1"/>
          <p:nvPr/>
        </p:nvSpPr>
        <p:spPr>
          <a:xfrm>
            <a:off x="2190600" y="2182075"/>
            <a:ext cx="277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 same (in degree or quantity); Grade</a:t>
            </a:r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4" name="Google Shape;164;p12"/>
          <p:cNvCxnSpPr>
            <a:stCxn id="163" idx="2"/>
            <a:endCxn id="144" idx="0"/>
          </p:cNvCxnSpPr>
          <p:nvPr/>
        </p:nvCxnSpPr>
        <p:spPr>
          <a:xfrm flipH="1">
            <a:off x="3298500" y="2551375"/>
            <a:ext cx="277500" cy="258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" name="Google Shape;165;p12"/>
          <p:cNvSpPr txBox="1"/>
          <p:nvPr/>
        </p:nvSpPr>
        <p:spPr>
          <a:xfrm>
            <a:off x="7602525" y="3881513"/>
            <a:ext cx="600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cubic</a:t>
            </a:r>
            <a:endParaRPr sz="15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6" name="Google Shape;166;p12"/>
          <p:cNvCxnSpPr>
            <a:endCxn id="165" idx="1"/>
          </p:cNvCxnSpPr>
          <p:nvPr/>
        </p:nvCxnSpPr>
        <p:spPr>
          <a:xfrm>
            <a:off x="6602025" y="3985763"/>
            <a:ext cx="1000500" cy="103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12"/>
          <p:cNvCxnSpPr>
            <a:endCxn id="168" idx="0"/>
          </p:cNvCxnSpPr>
          <p:nvPr/>
        </p:nvCxnSpPr>
        <p:spPr>
          <a:xfrm>
            <a:off x="2084975" y="3837875"/>
            <a:ext cx="4800" cy="25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" name="Google Shape;168;p12"/>
          <p:cNvSpPr txBox="1"/>
          <p:nvPr/>
        </p:nvSpPr>
        <p:spPr>
          <a:xfrm>
            <a:off x="1581575" y="4089275"/>
            <a:ext cx="1016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Step; Many</a:t>
            </a:r>
            <a:endParaRPr sz="13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3d9f781221a_0_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3d9f781221a_0_1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d9f781221a_0_1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3d9f781221a_0_118"/>
          <p:cNvSpPr txBox="1"/>
          <p:nvPr>
            <p:ph type="title"/>
          </p:nvPr>
        </p:nvSpPr>
        <p:spPr>
          <a:xfrm>
            <a:off x="558500" y="192800"/>
            <a:ext cx="6054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3: </a:t>
            </a: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Cross-border textual traces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g3d9f781221a_0_118"/>
          <p:cNvSpPr txBox="1"/>
          <p:nvPr>
            <p:ph idx="1" type="body"/>
          </p:nvPr>
        </p:nvSpPr>
        <p:spPr>
          <a:xfrm>
            <a:off x="3128200" y="928300"/>
            <a:ext cx="5812200" cy="19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Some manuscripts preserved in Guangxi retain traces tied to northern Vietnam and colonial-era historical contexts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These traces show circulation and preservation across the China–Vietnam border, rather than a closed local archive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Here, “cultural rhythm” helps describe delayed legibility: texts survive across borders, but are not always readable within one framework alone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8" name="Google Shape;178;g3d9f781221a_0_1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900" y="1067700"/>
            <a:ext cx="2105844" cy="32018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d9f781221a_0_118"/>
          <p:cNvSpPr txBox="1"/>
          <p:nvPr/>
        </p:nvSpPr>
        <p:spPr>
          <a:xfrm>
            <a:off x="200500" y="4269550"/>
            <a:ext cx="3342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 French </a:t>
            </a:r>
            <a:r>
              <a:rPr lang="en-US" sz="13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 Giang </a:t>
            </a:r>
            <a:r>
              <a:rPr lang="en-US" sz="13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(Hà Giang) </a:t>
            </a:r>
            <a:r>
              <a:rPr lang="en-US" sz="13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Province </a:t>
            </a:r>
            <a:endParaRPr sz="13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" name="Google Shape;180;g3d9f781221a_0_118"/>
          <p:cNvPicPr preferRelativeResize="0"/>
          <p:nvPr/>
        </p:nvPicPr>
        <p:blipFill rotWithShape="1">
          <a:blip r:embed="rId7">
            <a:alphaModFix/>
          </a:blip>
          <a:srcRect b="0" l="6112" r="0" t="2591"/>
          <a:stretch/>
        </p:blipFill>
        <p:spPr>
          <a:xfrm>
            <a:off x="3472325" y="2917600"/>
            <a:ext cx="1550875" cy="19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d9f781221a_0_118"/>
          <p:cNvSpPr/>
          <p:nvPr/>
        </p:nvSpPr>
        <p:spPr>
          <a:xfrm>
            <a:off x="1514891" y="1699530"/>
            <a:ext cx="248700" cy="1154100"/>
          </a:xfrm>
          <a:prstGeom prst="rect">
            <a:avLst/>
          </a:prstGeom>
          <a:noFill/>
          <a:ln cap="flat" cmpd="sng" w="253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950" lIns="80950" spcFirstLastPara="1" rIns="80950" wrap="square" tIns="8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40"/>
          </a:p>
        </p:txBody>
      </p:sp>
      <p:sp>
        <p:nvSpPr>
          <p:cNvPr id="182" name="Google Shape;182;g3d9f781221a_0_118"/>
          <p:cNvSpPr/>
          <p:nvPr/>
        </p:nvSpPr>
        <p:spPr>
          <a:xfrm rot="-575034">
            <a:off x="1755272" y="2804784"/>
            <a:ext cx="232444" cy="151954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8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950" lIns="80950" spcFirstLastPara="1" rIns="80950" wrap="square" tIns="8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40"/>
          </a:p>
        </p:txBody>
      </p:sp>
      <p:sp>
        <p:nvSpPr>
          <p:cNvPr id="183" name="Google Shape;183;g3d9f781221a_0_118"/>
          <p:cNvSpPr txBox="1"/>
          <p:nvPr/>
        </p:nvSpPr>
        <p:spPr>
          <a:xfrm>
            <a:off x="5163550" y="3564175"/>
            <a:ext cx="3000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Title page of a border manuscript dated to the Khải Định era of the Nguyễn dynasty, a period within French colonial Indochina.</a:t>
            </a:r>
            <a:endParaRPr sz="13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"/>
          <p:cNvSpPr txBox="1"/>
          <p:nvPr>
            <p:ph type="title"/>
          </p:nvPr>
        </p:nvSpPr>
        <p:spPr>
          <a:xfrm>
            <a:off x="558406" y="192800"/>
            <a:ext cx="1375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13"/>
          <p:cNvSpPr txBox="1"/>
          <p:nvPr>
            <p:ph idx="1" type="body"/>
          </p:nvPr>
        </p:nvSpPr>
        <p:spPr>
          <a:xfrm>
            <a:off x="414950" y="929072"/>
            <a:ext cx="82563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Key Findings: more and more……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0" name="Google Shape;1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924" y="1546698"/>
            <a:ext cx="2691776" cy="1207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4924" y="3018435"/>
            <a:ext cx="2783143" cy="119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01874" y="1569062"/>
            <a:ext cx="2626435" cy="118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72508" y="2951833"/>
            <a:ext cx="2624752" cy="1406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42851" y="1524278"/>
            <a:ext cx="3022384" cy="115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3"/>
          <p:cNvPicPr preferRelativeResize="0"/>
          <p:nvPr/>
        </p:nvPicPr>
        <p:blipFill rotWithShape="1">
          <a:blip r:embed="rId10">
            <a:alphaModFix/>
          </a:blip>
          <a:srcRect b="0" l="4797" r="0" t="0"/>
          <a:stretch/>
        </p:blipFill>
        <p:spPr>
          <a:xfrm>
            <a:off x="6071765" y="3005709"/>
            <a:ext cx="2944690" cy="1190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"/>
          <p:cNvSpPr txBox="1"/>
          <p:nvPr>
            <p:ph type="title"/>
          </p:nvPr>
        </p:nvSpPr>
        <p:spPr>
          <a:xfrm>
            <a:off x="580030" y="192800"/>
            <a:ext cx="5959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“cultural rhythm” helps me see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15"/>
          <p:cNvSpPr txBox="1"/>
          <p:nvPr>
            <p:ph idx="1" type="body"/>
          </p:nvPr>
        </p:nvSpPr>
        <p:spPr>
          <a:xfrm>
            <a:off x="443875" y="919475"/>
            <a:ext cx="84963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Textual change does not happen at the same pace everywhere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Some forms persist through continuity; others persist by taking on new work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Some texts remain present, but become </a:t>
            </a: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eligible</a:t>
            </a: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 again only across borders and historical layers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8188" y="1972675"/>
            <a:ext cx="5267675" cy="294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 txBox="1"/>
          <p:nvPr>
            <p:ph type="title"/>
          </p:nvPr>
        </p:nvSpPr>
        <p:spPr>
          <a:xfrm>
            <a:off x="529900" y="192800"/>
            <a:ext cx="73572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older frameworks do these cases challenge?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4" name="Google Shape;2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 rotWithShape="1">
          <a:blip r:embed="rId6">
            <a:alphaModFix/>
          </a:blip>
          <a:srcRect b="4620" l="2160" r="-2160" t="-4620"/>
          <a:stretch/>
        </p:blipFill>
        <p:spPr>
          <a:xfrm>
            <a:off x="2937487" y="3254249"/>
            <a:ext cx="3269024" cy="17831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16"/>
          <p:cNvGraphicFramePr/>
          <p:nvPr/>
        </p:nvGraphicFramePr>
        <p:xfrm>
          <a:off x="454975" y="956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{FE35167D-58E9-4A23-B3B9-D4328CDB97B6}</a:tableStyleId>
              </a:tblPr>
              <a:tblGrid>
                <a:gridCol w="2020750"/>
                <a:gridCol w="2346125"/>
                <a:gridCol w="3793200"/>
              </a:tblGrid>
              <a:tr h="353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Older framework</a:t>
                      </a:r>
                      <a:endParaRPr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Assumption</a:t>
                      </a:r>
                      <a:endParaRPr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What my cases suggest</a:t>
                      </a:r>
                      <a:endParaRPr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9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Center → Periphery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Border regions mainly receive or preserve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Border texts also transform, re-layer, and redirect meaning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9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Standardization-centered history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Non-standard forms are residual or deficient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Some non-standard forms remain active or useful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9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Single-script / single-national reading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manuscript belongs to one textual world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Border manuscripts may require multiple frameworks to become legible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 txBox="1"/>
          <p:nvPr>
            <p:ph type="title"/>
          </p:nvPr>
        </p:nvSpPr>
        <p:spPr>
          <a:xfrm>
            <a:off x="566575" y="192800"/>
            <a:ext cx="4395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Limits and open questions</a:t>
            </a:r>
            <a:endParaRPr b="1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4" name="Google Shape;22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7"/>
          <p:cNvSpPr txBox="1"/>
          <p:nvPr>
            <p:ph idx="1" type="body"/>
          </p:nvPr>
        </p:nvSpPr>
        <p:spPr>
          <a:xfrm>
            <a:off x="311850" y="862650"/>
            <a:ext cx="8520300" cy="39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55000" lnSpcReduction="10000"/>
          </a:bodyPr>
          <a:lstStyle/>
          <a:p>
            <a:pPr indent="-32639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-US" sz="2800">
                <a:latin typeface="Times New Roman"/>
                <a:ea typeface="Times New Roman"/>
                <a:cs typeface="Times New Roman"/>
                <a:sym typeface="Times New Roman"/>
              </a:rPr>
              <a:t>Limitations of the Study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639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2538"/>
              <a:buFont typeface="Times New Roman"/>
              <a:buChar char="○"/>
            </a:pPr>
            <a:r>
              <a:rPr lang="en-US" sz="2285">
                <a:latin typeface="Times New Roman"/>
                <a:ea typeface="Times New Roman"/>
                <a:cs typeface="Times New Roman"/>
                <a:sym typeface="Times New Roman"/>
              </a:rPr>
              <a:t>“Cultural rhythm” is used here as a provisional analytic, not a total theory.</a:t>
            </a:r>
            <a:endParaRPr sz="228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639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2538"/>
              <a:buFont typeface="Times New Roman"/>
              <a:buChar char="○"/>
            </a:pPr>
            <a:r>
              <a:rPr lang="en-US" sz="2285">
                <a:latin typeface="Times New Roman"/>
                <a:ea typeface="Times New Roman"/>
                <a:cs typeface="Times New Roman"/>
                <a:sym typeface="Times New Roman"/>
              </a:rPr>
              <a:t>These cases are suggestive, not exhaustive.</a:t>
            </a:r>
            <a:endParaRPr sz="228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639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2538"/>
              <a:buFont typeface="Times New Roman"/>
              <a:buChar char="○"/>
            </a:pPr>
            <a:r>
              <a:rPr lang="en-US" sz="2285">
                <a:latin typeface="Times New Roman"/>
                <a:ea typeface="Times New Roman"/>
                <a:cs typeface="Times New Roman"/>
                <a:sym typeface="Times New Roman"/>
              </a:rPr>
              <a:t>Focused primarily on the Zhuang region; further comparative studies with other minority areas (e.g., Miao or Dong regions) could provide broader insights.</a:t>
            </a:r>
            <a:endParaRPr sz="228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639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2538"/>
              <a:buFont typeface="Times New Roman"/>
              <a:buChar char="○"/>
            </a:pPr>
            <a:r>
              <a:rPr lang="en-US" sz="2285">
                <a:latin typeface="Times New Roman"/>
                <a:ea typeface="Times New Roman"/>
                <a:cs typeface="Times New Roman"/>
                <a:sym typeface="Times New Roman"/>
              </a:rPr>
              <a:t>At present, there is a lack of systematic linguistic and historical research on the use of some variant characters and their semantic changes</a:t>
            </a:r>
            <a:endParaRPr sz="228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639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-US" sz="2800">
                <a:latin typeface="Times New Roman"/>
                <a:ea typeface="Times New Roman"/>
                <a:cs typeface="Times New Roman"/>
                <a:sym typeface="Times New Roman"/>
              </a:rPr>
              <a:t>Future Research Directions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639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2538"/>
              <a:buFont typeface="Times New Roman"/>
              <a:buChar char="○"/>
            </a:pPr>
            <a:r>
              <a:rPr lang="en-US" sz="2285">
                <a:latin typeface="Times New Roman"/>
                <a:ea typeface="Times New Roman"/>
                <a:cs typeface="Times New Roman"/>
                <a:sym typeface="Times New Roman"/>
              </a:rPr>
              <a:t>Interdisciplinary Approaches:</a:t>
            </a:r>
            <a:endParaRPr sz="228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6530" lvl="2" marL="12001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0022"/>
              <a:buChar char="■"/>
            </a:pPr>
            <a:r>
              <a:rPr lang="en-US" sz="2285">
                <a:latin typeface="Times New Roman"/>
                <a:ea typeface="Times New Roman"/>
                <a:cs typeface="Times New Roman"/>
                <a:sym typeface="Times New Roman"/>
              </a:rPr>
              <a:t>Incorporate digital humanities techniques, such as computational textual analysis, to uncover broader patterns in the evolution of variant characters.</a:t>
            </a:r>
            <a:endParaRPr sz="228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333"/>
              <a:buNone/>
            </a:pPr>
            <a:r>
              <a:t/>
            </a:r>
            <a:endParaRPr sz="1200">
              <a:solidFill>
                <a:srgbClr val="7F7F7F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9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7" name="Google Shape;22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 txBox="1"/>
          <p:nvPr>
            <p:ph type="title"/>
          </p:nvPr>
        </p:nvSpPr>
        <p:spPr>
          <a:xfrm>
            <a:off x="582900" y="294465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18"/>
          <p:cNvSpPr txBox="1"/>
          <p:nvPr>
            <p:ph idx="1" type="body"/>
          </p:nvPr>
        </p:nvSpPr>
        <p:spPr>
          <a:xfrm>
            <a:off x="443865" y="888041"/>
            <a:ext cx="8256270" cy="390207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[1]Zhao, T. Y. (2016). Hui Ci Zhongguo: China as a Sacred Concept (p. 18). Citic Press Group.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[2]Tan, Q. X. (Ed.). (1982). Historical Atlas of China. China Cartographic Publishing House.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[3]Same as [2], p. 15.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[4]Ge, Z. G. (2011). Zhai Zi Zhongguo: Reconstructing Historical Narratives about "China" (p. 35). Zhonghua Book Company.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[5]Kong, A. (Annotation), &amp; Lu, D. (Glossary). (Song Dynasty Block-Printed Edition). The Book of Documents (Shangshu). Jing Wucheng Liu's Jia Yetang Collection (Sibu Congkan Edition).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[6]Wu, F. (2014). The Five Zones Map and the Kinship System in Ancient China. Social Sciences in China, 2014(02).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[7]Zhang, Y. S., &amp; Chen, T. J. et al. (Eds.). (1716). Kangxi Dictionary. Qing Dynasty Block-Printed Edition.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[8]Gou, J. S. (Collector). (Daoguang Period, Qing Dynasty). Song Shengmu Xiao'er Shu (Manuscript). Privately held, Chaoyang District, Beijing.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[9]Gou, J. S. (Collector). (Late Qing Dynasty). Lingbao Shengdu Mifa Daquan (Manuscript). Privately held, Chaoyang District, Beijing.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[10]Fuchuntang (Publisher). (Circa Jiajing–Wanli [1522–1620]). Yue Fei's Defeat of the Invaders and the Eastern Window Record. Jinling.</a:t>
            </a:r>
            <a:endParaRPr sz="1200"/>
          </a:p>
        </p:txBody>
      </p:sp>
      <p:pic>
        <p:nvPicPr>
          <p:cNvPr id="234" name="Google Shape;2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 txBox="1"/>
          <p:nvPr>
            <p:ph type="title"/>
          </p:nvPr>
        </p:nvSpPr>
        <p:spPr>
          <a:xfrm>
            <a:off x="582900" y="294465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19"/>
          <p:cNvSpPr txBox="1"/>
          <p:nvPr>
            <p:ph idx="1" type="body"/>
          </p:nvPr>
        </p:nvSpPr>
        <p:spPr>
          <a:xfrm>
            <a:off x="443865" y="1177925"/>
            <a:ext cx="8256270" cy="365569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[11]Fuchuntang (Publisher). (Circa Jiajing–Wanli [1522–1620]). Xue Rengui’s Expedition to the East and the White Robe Chronicle. Jinling.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[12]Miao, Q. S. (Compiler). (Guangxu–Xuantong Period, Qing Dynasty). Yu Die Chu Cao Juan Yi. In Ouxiang Ling Shi (Guangxu to Xuantong Period, Qing Dynasty Block-Printed Edition). Tianjin Municipal Library Collection.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[13]Jinling Carving Scripture Office (Publisher). (Guangxu 16 [1890]). Buddha’s Forty-Two Chapters Sutra with Commentary. Capital Library Collection.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[14]Gou, J. S. (Collector). (Late Qing Dynasty). Ji Jiu Ke (Manuscript). Privately held, Chaoyang District, Beijing.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[15]Institute of History and Philology, Academia Sinica. (1930). Dictionary of Vulgar Characters from the Song and Yuan Dynasties. Zhonghua Book Company.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[16]Jiao, H. (Wanli Period, Ming Dynasty). Corrections on Vulgar Characters. Ming Dynasty Block-Printed Edition.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[17]Jin, H., et al. (Supervising Editors). (Qing Dynasty). Guangxi Gazetteer. Qing Dynasty Editorial Edition.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[18]Yang, X. Y., Liang, J. H., &amp; Zhao, C. X. (1997). History of Guangxi Education. Guangxi Normal University Press.</a:t>
            </a:r>
            <a:endParaRPr sz="1200"/>
          </a:p>
        </p:txBody>
      </p:sp>
      <p:pic>
        <p:nvPicPr>
          <p:cNvPr id="243" name="Google Shape;2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"/>
          <p:cNvSpPr txBox="1"/>
          <p:nvPr>
            <p:ph type="title"/>
          </p:nvPr>
        </p:nvSpPr>
        <p:spPr>
          <a:xfrm>
            <a:off x="582900" y="294465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20"/>
          <p:cNvSpPr txBox="1"/>
          <p:nvPr>
            <p:ph idx="1" type="body"/>
          </p:nvPr>
        </p:nvSpPr>
        <p:spPr>
          <a:xfrm>
            <a:off x="443865" y="1177925"/>
            <a:ext cx="8256300" cy="36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[19]Lan, W., &amp; Huang, D. C. (2019). The Historical Periodization, Characteristics, and Multi-dimensional Causes of Guangxi Academies in the Ming Dynasty. Heilongjiang Social Sciences, 2019(2), 136–143.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[20]Gou, J. S. (Collector). (Guangxu Period, Qing Dynasty). Qiu Lu Lang (Manuscript). Privately held, Chaoyang District, Beijing.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[21]Hoàng, T. Â. (2003). Tự điển chữ Nôm Tày. Hà Nội: Nxb Khoa học Xã hội.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[22]Nguyễn, Q. H. (2014). Tự Điển Chữ Nôm Dẫn Giải. Hà Nội: Nhà Xuất Bản Giáo Dục Việt Nam.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[23]Nguyễn, D. (1820). Truyện Kiều (金云翘传).</a:t>
            </a:r>
            <a:endParaRPr sz="1200"/>
          </a:p>
          <a:p>
            <a:pPr indent="0" lvl="0" marL="50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en-US" sz="1200"/>
              <a:t>[24]Anonymous. (Early 19th century). Phan Trần (潘陈传).</a:t>
            </a:r>
            <a:endParaRPr sz="1200"/>
          </a:p>
        </p:txBody>
      </p:sp>
      <p:pic>
        <p:nvPicPr>
          <p:cNvPr id="252" name="Google Shape;2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966" y="412619"/>
            <a:ext cx="381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3929" y="192826"/>
            <a:ext cx="1016391" cy="20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100" y="0"/>
            <a:ext cx="1718899" cy="4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50987"/>
            <a:ext cx="9144000" cy="52454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61" name="Google Shape;261;p21"/>
          <p:cNvSpPr txBox="1"/>
          <p:nvPr>
            <p:ph type="ctrTitle"/>
          </p:nvPr>
        </p:nvSpPr>
        <p:spPr>
          <a:xfrm>
            <a:off x="977249" y="425025"/>
            <a:ext cx="7189500" cy="19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Thank you for all criticism and guidance.</a:t>
            </a:r>
            <a:endParaRPr sz="1420">
              <a:solidFill>
                <a:srgbClr val="FFFFFF"/>
              </a:solidFill>
            </a:endParaRPr>
          </a:p>
        </p:txBody>
      </p:sp>
      <p:sp>
        <p:nvSpPr>
          <p:cNvPr id="262" name="Google Shape;262;p21"/>
          <p:cNvSpPr txBox="1"/>
          <p:nvPr>
            <p:ph idx="1" type="subTitle"/>
          </p:nvPr>
        </p:nvSpPr>
        <p:spPr>
          <a:xfrm>
            <a:off x="2136150" y="4267500"/>
            <a:ext cx="48717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16"/>
              <a:buNone/>
            </a:pPr>
            <a:r>
              <a:rPr b="1" lang="en-US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Boge Xiao</a:t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16"/>
              <a:buNone/>
            </a:pPr>
            <a:r>
              <a:rPr b="1" lang="en-US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xiaoboge1109@gmail.com</a:t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3" name="Google Shape;263;p21"/>
          <p:cNvPicPr preferRelativeResize="0"/>
          <p:nvPr/>
        </p:nvPicPr>
        <p:blipFill rotWithShape="1">
          <a:blip r:embed="rId4">
            <a:alphaModFix/>
          </a:blip>
          <a:srcRect b="40000" l="0" r="0" t="40000"/>
          <a:stretch/>
        </p:blipFill>
        <p:spPr>
          <a:xfrm>
            <a:off x="1756737" y="3552081"/>
            <a:ext cx="2505908" cy="50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6738" y="2713442"/>
            <a:ext cx="2505902" cy="71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1"/>
          <p:cNvPicPr preferRelativeResize="0"/>
          <p:nvPr/>
        </p:nvPicPr>
        <p:blipFill rotWithShape="1">
          <a:blip r:embed="rId6">
            <a:alphaModFix/>
          </a:blip>
          <a:srcRect b="15167" l="0" r="0" t="15167"/>
          <a:stretch/>
        </p:blipFill>
        <p:spPr>
          <a:xfrm>
            <a:off x="4804463" y="3552075"/>
            <a:ext cx="2557175" cy="50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30090" y="2713442"/>
            <a:ext cx="2505918" cy="719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2026-02-24T04:03:28Z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3EEF19CC0D9543A1A06D8B84D31F6A27_13</vt:lpwstr>
  </property>
  <property fmtid="{D5CDD505-2E9C-101B-9397-08002B2CF9AE}" pid="3" name="KSOProductBuildVer">
    <vt:lpwstr>1033-12.1.24031.24031</vt:lpwstr>
  </property>
</Properties>
</file>